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59" r:id="rId4"/>
  </p:sldMasterIdLst>
  <p:notesMasterIdLst>
    <p:notesMasterId r:id="rId6"/>
  </p:notesMasterIdLst>
  <p:handoutMasterIdLst>
    <p:handoutMasterId r:id="rId7"/>
  </p:handoutMasterIdLst>
  <p:sldIdLst>
    <p:sldId id="266" r:id="rId5"/>
  </p:sldIdLst>
  <p:sldSz cx="12801600" cy="9601200" type="A3"/>
  <p:notesSz cx="7010400" cy="9296400"/>
  <p:defaultTextStyle>
    <a:defPPr>
      <a:defRPr lang="en-US"/>
    </a:defPPr>
    <a:lvl1pPr marL="0" algn="l" defTabSz="610956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610956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610956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610956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610956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610956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610956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610956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610956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66"/>
    <a:srgbClr val="C1CAF1"/>
    <a:srgbClr val="F9C4C3"/>
    <a:srgbClr val="BE1612"/>
    <a:srgbClr val="F492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14" autoAdjust="0"/>
    <p:restoredTop sz="95033" autoAdjust="0"/>
  </p:normalViewPr>
  <p:slideViewPr>
    <p:cSldViewPr snapToGrid="0">
      <p:cViewPr>
        <p:scale>
          <a:sx n="125" d="100"/>
          <a:sy n="125" d="100"/>
        </p:scale>
        <p:origin x="414" y="-130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40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11/18/2025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40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11/18/2025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0519" y="2749974"/>
            <a:ext cx="7557612" cy="3390050"/>
          </a:xfrm>
        </p:spPr>
        <p:txBody>
          <a:bodyPr anchor="b">
            <a:normAutofit/>
          </a:bodyPr>
          <a:lstStyle>
            <a:lvl1pPr algn="r">
              <a:defRPr sz="3900">
                <a:effectLst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60519" y="6140027"/>
            <a:ext cx="7557612" cy="1967654"/>
          </a:xfrm>
        </p:spPr>
        <p:txBody>
          <a:bodyPr anchor="t">
            <a:normAutofit/>
          </a:bodyPr>
          <a:lstStyle>
            <a:lvl1pPr marL="0" indent="0" algn="r">
              <a:buNone/>
              <a:defRPr sz="1463" cap="all">
                <a:solidFill>
                  <a:schemeClr val="tx1"/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379186" y="8218807"/>
            <a:ext cx="1680211" cy="528955"/>
          </a:xfrm>
        </p:spPr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0519" y="8218807"/>
            <a:ext cx="5138656" cy="528955"/>
          </a:xfr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39407" y="8218807"/>
            <a:ext cx="578725" cy="528955"/>
          </a:xfrm>
        </p:spPr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61645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1" y="6626011"/>
            <a:ext cx="10637998" cy="793433"/>
          </a:xfrm>
        </p:spPr>
        <p:txBody>
          <a:bodyPr anchor="b">
            <a:normAutofit/>
          </a:bodyPr>
          <a:lstStyle>
            <a:lvl1pPr algn="l">
              <a:defRPr sz="1950" b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40182" y="1304957"/>
            <a:ext cx="9197818" cy="443096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00"/>
            </a:lvl1pPr>
            <a:lvl2pPr marL="371475" indent="0">
              <a:buNone/>
              <a:defRPr sz="1300"/>
            </a:lvl2pPr>
            <a:lvl3pPr marL="742950" indent="0">
              <a:buNone/>
              <a:defRPr sz="1300"/>
            </a:lvl3pPr>
            <a:lvl4pPr marL="1114425" indent="0">
              <a:buNone/>
              <a:defRPr sz="1300"/>
            </a:lvl4pPr>
            <a:lvl5pPr marL="1485900" indent="0">
              <a:buNone/>
              <a:defRPr sz="1300"/>
            </a:lvl5pPr>
            <a:lvl6pPr marL="1857375" indent="0">
              <a:buNone/>
              <a:defRPr sz="1300"/>
            </a:lvl6pPr>
            <a:lvl7pPr marL="2228850" indent="0">
              <a:buNone/>
              <a:defRPr sz="1300"/>
            </a:lvl7pPr>
            <a:lvl8pPr marL="2600325" indent="0">
              <a:buNone/>
              <a:defRPr sz="1300"/>
            </a:lvl8pPr>
            <a:lvl9pPr marL="2971800" indent="0">
              <a:buNone/>
              <a:defRPr sz="13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91" y="7419444"/>
            <a:ext cx="10637998" cy="691197"/>
          </a:xfrm>
        </p:spPr>
        <p:txBody>
          <a:bodyPr anchor="t">
            <a:normAutofit/>
          </a:bodyPr>
          <a:lstStyle>
            <a:lvl1pPr marL="0" indent="0">
              <a:buNone/>
              <a:defRPr sz="1138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8604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2" y="853443"/>
            <a:ext cx="10637998" cy="4373879"/>
          </a:xfrm>
        </p:spPr>
        <p:txBody>
          <a:bodyPr anchor="ctr">
            <a:normAutofit/>
          </a:bodyPr>
          <a:lstStyle>
            <a:lvl1pPr algn="l">
              <a:defRPr sz="2600" b="0" cap="none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1" y="6080760"/>
            <a:ext cx="10637999" cy="2026920"/>
          </a:xfrm>
        </p:spPr>
        <p:txBody>
          <a:bodyPr anchor="ctr">
            <a:normAutofit/>
          </a:bodyPr>
          <a:lstStyle>
            <a:lvl1pPr marL="0" indent="0" algn="l">
              <a:buNone/>
              <a:defRPr sz="1625">
                <a:solidFill>
                  <a:schemeClr val="tx1"/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9923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749760" y="3840480"/>
            <a:ext cx="640080" cy="81868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5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688" y="1152672"/>
            <a:ext cx="640080" cy="81868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5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881" y="853443"/>
            <a:ext cx="10027919" cy="3840479"/>
          </a:xfrm>
        </p:spPr>
        <p:txBody>
          <a:bodyPr anchor="ctr">
            <a:normAutofit/>
          </a:bodyPr>
          <a:lstStyle>
            <a:lvl1pPr algn="l">
              <a:defRPr sz="2600" b="0" cap="none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52769" y="4693920"/>
            <a:ext cx="9806143" cy="5334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71475" indent="0">
              <a:buFontTx/>
              <a:buNone/>
              <a:defRPr/>
            </a:lvl2pPr>
            <a:lvl3pPr marL="742950" indent="0">
              <a:buFontTx/>
              <a:buNone/>
              <a:defRPr/>
            </a:lvl3pPr>
            <a:lvl4pPr marL="1114425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839" y="6080760"/>
            <a:ext cx="10659985" cy="2026920"/>
          </a:xfrm>
        </p:spPr>
        <p:txBody>
          <a:bodyPr anchor="ctr">
            <a:normAutofit/>
          </a:bodyPr>
          <a:lstStyle>
            <a:lvl1pPr marL="0" indent="0" algn="l">
              <a:buNone/>
              <a:defRPr sz="1625">
                <a:solidFill>
                  <a:schemeClr val="tx1"/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2376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3" y="4632013"/>
            <a:ext cx="10637996" cy="2056320"/>
          </a:xfrm>
        </p:spPr>
        <p:txBody>
          <a:bodyPr anchor="b">
            <a:normAutofit/>
          </a:bodyPr>
          <a:lstStyle>
            <a:lvl1pPr algn="l">
              <a:defRPr sz="2600" b="0" cap="none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1" y="6688333"/>
            <a:ext cx="10637998" cy="1204560"/>
          </a:xfrm>
        </p:spPr>
        <p:txBody>
          <a:bodyPr anchor="t">
            <a:normAutofit/>
          </a:bodyPr>
          <a:lstStyle>
            <a:lvl1pPr marL="0" indent="0" algn="l">
              <a:buNone/>
              <a:defRPr sz="1625">
                <a:solidFill>
                  <a:schemeClr val="tx1"/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9593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49760" y="3840480"/>
            <a:ext cx="640080" cy="81868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5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2688" y="1152672"/>
            <a:ext cx="640080" cy="818686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5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041881" y="853443"/>
            <a:ext cx="10027919" cy="3840479"/>
          </a:xfrm>
        </p:spPr>
        <p:txBody>
          <a:bodyPr anchor="ctr">
            <a:normAutofit/>
          </a:bodyPr>
          <a:lstStyle>
            <a:lvl1pPr algn="l">
              <a:defRPr sz="2600" b="0" cap="none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20089" y="5440680"/>
            <a:ext cx="10642208" cy="12446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95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noProof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89" y="6685280"/>
            <a:ext cx="10642208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1463">
                <a:solidFill>
                  <a:schemeClr val="tx1"/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73343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2" y="853443"/>
            <a:ext cx="10637998" cy="384047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20091" y="4907280"/>
            <a:ext cx="10637999" cy="117348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275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noProof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1" y="6080760"/>
            <a:ext cx="10637999" cy="2026920"/>
          </a:xfrm>
        </p:spPr>
        <p:txBody>
          <a:bodyPr anchor="t">
            <a:normAutofit/>
          </a:bodyPr>
          <a:lstStyle>
            <a:lvl1pPr marL="0" indent="0" algn="l">
              <a:buNone/>
              <a:defRPr sz="1463">
                <a:solidFill>
                  <a:schemeClr val="tx1"/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29956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20093" y="853442"/>
            <a:ext cx="10637996" cy="2038774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6541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1608" y="853441"/>
            <a:ext cx="2266480" cy="7254241"/>
          </a:xfrm>
        </p:spPr>
        <p:txBody>
          <a:bodyPr vert="eaVert"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91" y="853440"/>
            <a:ext cx="8223721" cy="7254240"/>
          </a:xfrm>
        </p:spPr>
        <p:txBody>
          <a:bodyPr vert="eaVert"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0862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5207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1" y="4632013"/>
            <a:ext cx="10637998" cy="2056320"/>
          </a:xfrm>
        </p:spPr>
        <p:txBody>
          <a:bodyPr anchor="b"/>
          <a:lstStyle>
            <a:lvl1pPr algn="l">
              <a:defRPr sz="3250" b="0" cap="all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0" y="6688333"/>
            <a:ext cx="10637999" cy="1204560"/>
          </a:xfrm>
        </p:spPr>
        <p:txBody>
          <a:bodyPr anchor="t">
            <a:normAutofit/>
          </a:bodyPr>
          <a:lstStyle>
            <a:lvl1pPr marL="0" indent="0" algn="l">
              <a:buNone/>
              <a:defRPr sz="1625" cap="all">
                <a:solidFill>
                  <a:schemeClr val="tx1"/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647884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93" y="2998894"/>
            <a:ext cx="5245101" cy="5108788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2991" y="2998896"/>
            <a:ext cx="5245098" cy="5108786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0057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2354" y="3105574"/>
            <a:ext cx="4944506" cy="806767"/>
          </a:xfrm>
        </p:spPr>
        <p:txBody>
          <a:bodyPr anchor="b">
            <a:noAutofit/>
          </a:bodyPr>
          <a:lstStyle>
            <a:lvl1pPr marL="0" indent="0">
              <a:buNone/>
              <a:defRPr sz="2275" b="0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92" y="4018282"/>
            <a:ext cx="5246769" cy="4089397"/>
          </a:xfrm>
        </p:spPr>
        <p:txBody>
          <a:bodyPr anchor="t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4" y="3117428"/>
            <a:ext cx="4958954" cy="806767"/>
          </a:xfrm>
        </p:spPr>
        <p:txBody>
          <a:bodyPr anchor="b">
            <a:noAutofit/>
          </a:bodyPr>
          <a:lstStyle>
            <a:lvl1pPr marL="0" indent="0">
              <a:buNone/>
              <a:defRPr sz="2275" b="0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14658" y="4018282"/>
            <a:ext cx="5245101" cy="4089397"/>
          </a:xfrm>
        </p:spPr>
        <p:txBody>
          <a:bodyPr anchor="t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868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930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555456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1" y="2904066"/>
            <a:ext cx="3864929" cy="1920240"/>
          </a:xfrm>
        </p:spPr>
        <p:txBody>
          <a:bodyPr anchor="b">
            <a:normAutofit/>
          </a:bodyPr>
          <a:lstStyle>
            <a:lvl1pPr algn="l">
              <a:defRPr sz="1950" b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611" y="853441"/>
            <a:ext cx="6477478" cy="7254240"/>
          </a:xfrm>
        </p:spPr>
        <p:txBody>
          <a:bodyPr anchor="ctr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91" y="4824306"/>
            <a:ext cx="3864929" cy="2560320"/>
          </a:xfrm>
        </p:spPr>
        <p:txBody>
          <a:bodyPr anchor="t">
            <a:normAutofit/>
          </a:bodyPr>
          <a:lstStyle>
            <a:lvl1pPr marL="0" indent="0"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600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798266" cy="959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1" y="2240280"/>
            <a:ext cx="6472886" cy="1920240"/>
          </a:xfrm>
        </p:spPr>
        <p:txBody>
          <a:bodyPr anchor="b">
            <a:normAutofit/>
          </a:bodyPr>
          <a:lstStyle>
            <a:lvl1pPr algn="l">
              <a:defRPr sz="2275" b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13067" y="1280160"/>
            <a:ext cx="3445022" cy="64008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00"/>
            </a:lvl1pPr>
            <a:lvl2pPr marL="371475" indent="0">
              <a:buNone/>
              <a:defRPr sz="1300"/>
            </a:lvl2pPr>
            <a:lvl3pPr marL="742950" indent="0">
              <a:buNone/>
              <a:defRPr sz="1300"/>
            </a:lvl3pPr>
            <a:lvl4pPr marL="1114425" indent="0">
              <a:buNone/>
              <a:defRPr sz="1300"/>
            </a:lvl4pPr>
            <a:lvl5pPr marL="1485900" indent="0">
              <a:buNone/>
              <a:defRPr sz="1300"/>
            </a:lvl5pPr>
            <a:lvl6pPr marL="1857375" indent="0">
              <a:buNone/>
              <a:defRPr sz="1300"/>
            </a:lvl6pPr>
            <a:lvl7pPr marL="2228850" indent="0">
              <a:buNone/>
              <a:defRPr sz="1300"/>
            </a:lvl7pPr>
            <a:lvl8pPr marL="2600325" indent="0">
              <a:buNone/>
              <a:defRPr sz="1300"/>
            </a:lvl8pPr>
            <a:lvl9pPr marL="2971800" indent="0">
              <a:buNone/>
              <a:defRPr sz="13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91" y="4160520"/>
            <a:ext cx="6472886" cy="2560320"/>
          </a:xfrm>
        </p:spPr>
        <p:txBody>
          <a:bodyPr anchor="t">
            <a:normAutofit/>
          </a:bodyPr>
          <a:lstStyle>
            <a:lvl1pPr marL="0" indent="0">
              <a:buNone/>
              <a:defRPr sz="1463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1100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93" y="853442"/>
            <a:ext cx="10637996" cy="203877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3" y="2998896"/>
            <a:ext cx="10637996" cy="5108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19144" y="8218807"/>
            <a:ext cx="1680211" cy="52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3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4929172-4BF7-429F-BA25-7E9D1A4215EE}" type="datetimeFigureOut">
              <a:rPr lang="en-US" noProof="0" smtClean="0"/>
              <a:t>11/18/2025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91" y="8218807"/>
            <a:ext cx="8219042" cy="52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3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79364" y="8218807"/>
            <a:ext cx="578725" cy="52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3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6DA9FD-6753-1550-0382-0047D320692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914188" y="190500"/>
            <a:ext cx="728662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POVERLJIVO</a:t>
            </a:r>
          </a:p>
        </p:txBody>
      </p:sp>
    </p:spTree>
    <p:extLst>
      <p:ext uri="{BB962C8B-B14F-4D97-AF65-F5344CB8AC3E}">
        <p14:creationId xmlns:p14="http://schemas.microsoft.com/office/powerpoint/2010/main" val="2292518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60" r:id="rId1"/>
    <p:sldLayoutId id="2147484761" r:id="rId2"/>
    <p:sldLayoutId id="2147484762" r:id="rId3"/>
    <p:sldLayoutId id="2147484763" r:id="rId4"/>
    <p:sldLayoutId id="2147484764" r:id="rId5"/>
    <p:sldLayoutId id="2147484765" r:id="rId6"/>
    <p:sldLayoutId id="2147484766" r:id="rId7"/>
    <p:sldLayoutId id="2147484767" r:id="rId8"/>
    <p:sldLayoutId id="2147484768" r:id="rId9"/>
    <p:sldLayoutId id="2147484769" r:id="rId10"/>
    <p:sldLayoutId id="2147484770" r:id="rId11"/>
    <p:sldLayoutId id="2147484771" r:id="rId12"/>
    <p:sldLayoutId id="2147484772" r:id="rId13"/>
    <p:sldLayoutId id="2147484773" r:id="rId14"/>
    <p:sldLayoutId id="2147484774" r:id="rId15"/>
    <p:sldLayoutId id="2147484775" r:id="rId16"/>
    <p:sldLayoutId id="2147484776" r:id="rId17"/>
  </p:sldLayoutIdLst>
  <p:txStyles>
    <p:titleStyle>
      <a:lvl1pPr algn="l" defTabSz="371475" rtl="0" eaLnBrk="1" latinLnBrk="0" hangingPunct="1">
        <a:spcBef>
          <a:spcPct val="0"/>
        </a:spcBef>
        <a:buNone/>
        <a:defRPr sz="2925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32172" indent="-232172" algn="l" defTabSz="371475" rtl="0" eaLnBrk="1" latinLnBrk="0" hangingPunct="1">
        <a:spcBef>
          <a:spcPts val="0"/>
        </a:spcBef>
        <a:spcAft>
          <a:spcPts val="813"/>
        </a:spcAft>
        <a:buClr>
          <a:schemeClr val="tx1"/>
        </a:buClr>
        <a:buSzPct val="100000"/>
        <a:buFont typeface="Arial"/>
        <a:buChar char="•"/>
        <a:defRPr sz="146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03647" indent="-232172" algn="l" defTabSz="371475" rtl="0" eaLnBrk="1" latinLnBrk="0" hangingPunct="1">
        <a:spcBef>
          <a:spcPts val="0"/>
        </a:spcBef>
        <a:spcAft>
          <a:spcPts val="813"/>
        </a:spcAft>
        <a:buClr>
          <a:schemeClr val="tx1"/>
        </a:buClr>
        <a:buSzPct val="100000"/>
        <a:buFont typeface="Arial"/>
        <a:buChar char="•"/>
        <a:defRPr sz="13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75122" indent="-232172" algn="l" defTabSz="371475" rtl="0" eaLnBrk="1" latinLnBrk="0" hangingPunct="1">
        <a:spcBef>
          <a:spcPts val="0"/>
        </a:spcBef>
        <a:spcAft>
          <a:spcPts val="813"/>
        </a:spcAft>
        <a:buClr>
          <a:schemeClr val="tx1"/>
        </a:buClr>
        <a:buSzPct val="100000"/>
        <a:buFont typeface="Arial"/>
        <a:buChar char="•"/>
        <a:defRPr sz="1138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53728" indent="-139303" algn="l" defTabSz="371475" rtl="0" eaLnBrk="1" latinLnBrk="0" hangingPunct="1">
        <a:spcBef>
          <a:spcPts val="0"/>
        </a:spcBef>
        <a:spcAft>
          <a:spcPts val="813"/>
        </a:spcAft>
        <a:buClr>
          <a:schemeClr val="tx1"/>
        </a:buClr>
        <a:buSzPct val="100000"/>
        <a:buFont typeface="Arial"/>
        <a:buChar char="•"/>
        <a:defRPr sz="9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5203" indent="-139303" algn="l" defTabSz="371475" rtl="0" eaLnBrk="1" latinLnBrk="0" hangingPunct="1">
        <a:spcBef>
          <a:spcPts val="0"/>
        </a:spcBef>
        <a:spcAft>
          <a:spcPts val="813"/>
        </a:spcAft>
        <a:buClr>
          <a:schemeClr val="tx1"/>
        </a:buClr>
        <a:buSzPct val="100000"/>
        <a:buFont typeface="Arial"/>
        <a:buChar char="•"/>
        <a:defRPr sz="9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043113" indent="-185738" algn="l" defTabSz="371475" rtl="0" eaLnBrk="1" latinLnBrk="0" hangingPunct="1">
        <a:spcBef>
          <a:spcPts val="0"/>
        </a:spcBef>
        <a:spcAft>
          <a:spcPts val="813"/>
        </a:spcAft>
        <a:buClr>
          <a:schemeClr val="tx1"/>
        </a:buClr>
        <a:buSzPct val="100000"/>
        <a:buFont typeface="Arial"/>
        <a:buChar char="•"/>
        <a:defRPr sz="9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414588" indent="-185738" algn="l" defTabSz="371475" rtl="0" eaLnBrk="1" latinLnBrk="0" hangingPunct="1">
        <a:spcBef>
          <a:spcPts val="0"/>
        </a:spcBef>
        <a:spcAft>
          <a:spcPts val="813"/>
        </a:spcAft>
        <a:buClr>
          <a:schemeClr val="tx1"/>
        </a:buClr>
        <a:buSzPct val="100000"/>
        <a:buFont typeface="Arial"/>
        <a:buChar char="•"/>
        <a:defRPr sz="9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786063" indent="-185738" algn="l" defTabSz="371475" rtl="0" eaLnBrk="1" latinLnBrk="0" hangingPunct="1">
        <a:spcBef>
          <a:spcPts val="0"/>
        </a:spcBef>
        <a:spcAft>
          <a:spcPts val="813"/>
        </a:spcAft>
        <a:buClr>
          <a:schemeClr val="tx1"/>
        </a:buClr>
        <a:buSzPct val="100000"/>
        <a:buFont typeface="Arial"/>
        <a:buChar char="•"/>
        <a:defRPr sz="9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157538" indent="-185738" algn="l" defTabSz="371475" rtl="0" eaLnBrk="1" latinLnBrk="0" hangingPunct="1">
        <a:spcBef>
          <a:spcPts val="0"/>
        </a:spcBef>
        <a:spcAft>
          <a:spcPts val="813"/>
        </a:spcAft>
        <a:buClr>
          <a:schemeClr val="tx1"/>
        </a:buClr>
        <a:buSzPct val="100000"/>
        <a:buFont typeface="Arial"/>
        <a:buChar char="•"/>
        <a:defRPr sz="9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1475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371475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371475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371475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371475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371475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371475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371475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371475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0">
              <a:schemeClr val="tx2"/>
            </a:gs>
            <a:gs pos="100000">
              <a:schemeClr val="bg1">
                <a:lumMod val="95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546598-5E9F-42D2-89BF-4695FE11DDE3}"/>
              </a:ext>
            </a:extLst>
          </p:cNvPr>
          <p:cNvSpPr txBox="1"/>
          <p:nvPr/>
        </p:nvSpPr>
        <p:spPr>
          <a:xfrm>
            <a:off x="4329312" y="149433"/>
            <a:ext cx="1944000" cy="360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sr-Latn-RS" sz="1000" b="1" dirty="0">
                <a:latin typeface="Arial Narrow" panose="020B0606020202030204" pitchFamily="34" charset="0"/>
                <a:cs typeface="Arial" panose="020B0604020202020204" pitchFamily="34" charset="0"/>
              </a:rPr>
              <a:t>SKUPŠTINA</a:t>
            </a:r>
            <a:endParaRPr lang="en-US" sz="1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A83A0E-0A4D-4DD7-974D-9E31DFD66903}"/>
              </a:ext>
            </a:extLst>
          </p:cNvPr>
          <p:cNvSpPr txBox="1"/>
          <p:nvPr/>
        </p:nvSpPr>
        <p:spPr>
          <a:xfrm>
            <a:off x="4329312" y="670733"/>
            <a:ext cx="1944000" cy="360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sr-Latn-RS" sz="1000" b="1" dirty="0">
                <a:latin typeface="Arial Narrow" panose="020B0606020202030204" pitchFamily="34" charset="0"/>
                <a:cs typeface="Arial" panose="020B0604020202020204" pitchFamily="34" charset="0"/>
              </a:rPr>
              <a:t>UPRAVNI ODBOR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3D249B-FC6B-4ADF-AFA0-C921E6748CC9}"/>
              </a:ext>
            </a:extLst>
          </p:cNvPr>
          <p:cNvSpPr txBox="1"/>
          <p:nvPr/>
        </p:nvSpPr>
        <p:spPr>
          <a:xfrm>
            <a:off x="7467574" y="674626"/>
            <a:ext cx="1967003" cy="4075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1000" b="1" dirty="0">
                <a:latin typeface="Arial Narrow" panose="020B0606020202030204" pitchFamily="34" charset="0"/>
                <a:cs typeface="Arial" panose="020B0604020202020204" pitchFamily="34" charset="0"/>
              </a:rPr>
              <a:t>ODELJENJE KONTROLE USKLAĐENOSTI POSLOVANJA</a:t>
            </a:r>
            <a:endParaRPr lang="en-US" sz="1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C10BA8-FA7C-4B91-8ECC-F953CD99CC1E}"/>
              </a:ext>
            </a:extLst>
          </p:cNvPr>
          <p:cNvSpPr txBox="1"/>
          <p:nvPr/>
        </p:nvSpPr>
        <p:spPr>
          <a:xfrm>
            <a:off x="7467574" y="183096"/>
            <a:ext cx="1967003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1000" b="1" dirty="0">
                <a:latin typeface="Arial Narrow" panose="020B0606020202030204" pitchFamily="34" charset="0"/>
                <a:cs typeface="Arial" panose="020B0604020202020204" pitchFamily="34" charset="0"/>
              </a:rPr>
              <a:t>ODELJENJE UNUTRAŠNJE REVIZIJE</a:t>
            </a:r>
            <a:endParaRPr lang="en-US" sz="1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6CFCD7-CE6D-42AA-937E-A30DD20E37E4}"/>
              </a:ext>
            </a:extLst>
          </p:cNvPr>
          <p:cNvSpPr txBox="1"/>
          <p:nvPr/>
        </p:nvSpPr>
        <p:spPr>
          <a:xfrm>
            <a:off x="912858" y="269376"/>
            <a:ext cx="2667000" cy="400110"/>
          </a:xfrm>
          <a:prstGeom prst="rect">
            <a:avLst/>
          </a:prstGeom>
          <a:solidFill>
            <a:srgbClr val="C1CAF1">
              <a:alpha val="87451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1000" b="1" dirty="0">
                <a:latin typeface="Arial Narrow" panose="020B0606020202030204" pitchFamily="34" charset="0"/>
              </a:rPr>
              <a:t>ODBOR ZA PRAĆENJE </a:t>
            </a:r>
          </a:p>
          <a:p>
            <a:pPr algn="ctr"/>
            <a:r>
              <a:rPr lang="sr-Latn-RS" sz="1000" b="1" dirty="0">
                <a:latin typeface="Arial Narrow" panose="020B0606020202030204" pitchFamily="34" charset="0"/>
              </a:rPr>
              <a:t>POSLOVANJA BANKE</a:t>
            </a:r>
            <a:endParaRPr lang="en-US" sz="1000" b="1" dirty="0">
              <a:latin typeface="Arial Narrow" panose="020B0606020202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713F89-EE34-4D23-873D-7ECBBF25BF2A}"/>
              </a:ext>
            </a:extLst>
          </p:cNvPr>
          <p:cNvSpPr txBox="1"/>
          <p:nvPr/>
        </p:nvSpPr>
        <p:spPr>
          <a:xfrm>
            <a:off x="6474898" y="1847211"/>
            <a:ext cx="1944000" cy="3647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CO</a:t>
            </a:r>
            <a:r>
              <a:rPr lang="en-U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&amp;</a:t>
            </a:r>
            <a:r>
              <a:rPr lang="sr-Latn-RS" sz="9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TO</a:t>
            </a:r>
          </a:p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ČLAN IZVRŠNOG ODBORA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CA10E21-B1F4-4EC0-BACA-1FC38177D12D}"/>
              </a:ext>
            </a:extLst>
          </p:cNvPr>
          <p:cNvSpPr txBox="1"/>
          <p:nvPr/>
        </p:nvSpPr>
        <p:spPr>
          <a:xfrm>
            <a:off x="7477516" y="1160019"/>
            <a:ext cx="1965600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 b="1"/>
            </a:lvl1pPr>
          </a:lstStyle>
          <a:p>
            <a:r>
              <a:rPr lang="sr-Latn-RS" sz="1000" dirty="0">
                <a:latin typeface="Arial Narrow" panose="020B0606020202030204" pitchFamily="34" charset="0"/>
                <a:cs typeface="Arial" panose="020B0604020202020204" pitchFamily="34" charset="0"/>
              </a:rPr>
              <a:t>ODELJENJE SPREČAVANJA PRANJA NOVCA I FINANSIRANJA TERORIZMA</a:t>
            </a:r>
            <a:endParaRPr lang="en-US" sz="1000" dirty="0">
              <a:highlight>
                <a:srgbClr val="FFFF00"/>
              </a:highligh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915479C-6F91-4EED-A10F-D17A30153BBC}"/>
              </a:ext>
            </a:extLst>
          </p:cNvPr>
          <p:cNvSpPr txBox="1"/>
          <p:nvPr/>
        </p:nvSpPr>
        <p:spPr>
          <a:xfrm>
            <a:off x="901483" y="794064"/>
            <a:ext cx="2677160" cy="246221"/>
          </a:xfrm>
          <a:prstGeom prst="rect">
            <a:avLst/>
          </a:prstGeom>
          <a:solidFill>
            <a:srgbClr val="C1CAF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 b="1">
                <a:latin typeface="Arial Narrow" panose="020B0606020202030204" pitchFamily="34" charset="0"/>
              </a:defRPr>
            </a:lvl1pPr>
          </a:lstStyle>
          <a:p>
            <a:r>
              <a:rPr lang="sr-Latn-RS" dirty="0"/>
              <a:t>ODBOR ZA UPRAVLJANJE AKTIVOM </a:t>
            </a:r>
            <a:r>
              <a:rPr lang="sr-Latn-RS"/>
              <a:t>I PASIVOM</a:t>
            </a:r>
            <a:endParaRPr lang="en-US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F035110-FC76-462D-B6CC-71897CC1982B}"/>
              </a:ext>
            </a:extLst>
          </p:cNvPr>
          <p:cNvSpPr txBox="1"/>
          <p:nvPr/>
        </p:nvSpPr>
        <p:spPr>
          <a:xfrm>
            <a:off x="4508645" y="2393466"/>
            <a:ext cx="1800000" cy="364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SEKTOR ZA AKVIZICIJU KORPORATIVNIH KLIJENATA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704A4FE-FB60-40A4-BC01-64145B5F1B08}"/>
              </a:ext>
            </a:extLst>
          </p:cNvPr>
          <p:cNvSpPr txBox="1"/>
          <p:nvPr/>
        </p:nvSpPr>
        <p:spPr>
          <a:xfrm>
            <a:off x="382622" y="4206107"/>
            <a:ext cx="1773059" cy="50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SEKTOR SREDSTAVA, UPRAVLJANJA LIKVIDNOŠĆU I INVESTICIONOG BANKARSTVA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E32360E-8DCC-4EFF-9FAF-21CE2EB3D097}"/>
              </a:ext>
            </a:extLst>
          </p:cNvPr>
          <p:cNvSpPr txBox="1"/>
          <p:nvPr/>
        </p:nvSpPr>
        <p:spPr>
          <a:xfrm>
            <a:off x="460520" y="5211331"/>
            <a:ext cx="1699260" cy="2239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pl-PL" sz="900" dirty="0">
                <a:latin typeface="Arial Narrow" panose="020B0606020202030204" pitchFamily="34" charset="0"/>
                <a:cs typeface="Arial" panose="020B0604020202020204" pitchFamily="34" charset="0"/>
              </a:rPr>
              <a:t>Odeljenje trgovanja i prodaje</a:t>
            </a:r>
            <a:endParaRPr lang="sr-Latn-RS" sz="9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EFC581C6-D99B-492C-A03F-3D94B1865306}"/>
              </a:ext>
            </a:extLst>
          </p:cNvPr>
          <p:cNvSpPr txBox="1"/>
          <p:nvPr/>
        </p:nvSpPr>
        <p:spPr>
          <a:xfrm>
            <a:off x="468318" y="4789624"/>
            <a:ext cx="1699260" cy="3649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dirty="0">
                <a:latin typeface="Arial Narrow" panose="020B0606020202030204" pitchFamily="34" charset="0"/>
                <a:cs typeface="Arial" panose="020B0604020202020204" pitchFamily="34" charset="0"/>
              </a:rPr>
              <a:t>Odeljenje upravljanja bilansom i likvidnošću 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5711DFD-A9C4-4D0F-A544-7DE80AFD2D39}"/>
              </a:ext>
            </a:extLst>
          </p:cNvPr>
          <p:cNvSpPr txBox="1"/>
          <p:nvPr/>
        </p:nvSpPr>
        <p:spPr>
          <a:xfrm>
            <a:off x="10873409" y="4182948"/>
            <a:ext cx="1800000" cy="364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TREZORA I UPRAVLJANJA GOTOVINOM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F260852-7794-4416-AEAD-D56A94694AF8}"/>
              </a:ext>
            </a:extLst>
          </p:cNvPr>
          <p:cNvSpPr txBox="1"/>
          <p:nvPr/>
        </p:nvSpPr>
        <p:spPr>
          <a:xfrm>
            <a:off x="6698448" y="7256252"/>
            <a:ext cx="1706166" cy="506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dirty="0">
                <a:latin typeface="Arial Narrow" panose="020B0606020202030204" pitchFamily="34" charset="0"/>
                <a:cs typeface="Arial" panose="020B0604020202020204" pitchFamily="34" charset="0"/>
              </a:rPr>
              <a:t>Odeljenje podrške Sektora sredstava, upravljanja likvidnošću i investicionom bankarstvu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26C0E53-060D-4D23-94C7-B97616EBC254}"/>
              </a:ext>
            </a:extLst>
          </p:cNvPr>
          <p:cNvSpPr txBox="1"/>
          <p:nvPr/>
        </p:nvSpPr>
        <p:spPr>
          <a:xfrm>
            <a:off x="6642128" y="5520652"/>
            <a:ext cx="1800000" cy="39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SEKTOR OPERACIJA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91F43FD5-EC9B-4C8A-A1A9-D38375C1CB71}"/>
              </a:ext>
            </a:extLst>
          </p:cNvPr>
          <p:cNvSpPr txBox="1"/>
          <p:nvPr/>
        </p:nvSpPr>
        <p:spPr>
          <a:xfrm>
            <a:off x="8538581" y="1826576"/>
            <a:ext cx="1944000" cy="3647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CRO</a:t>
            </a:r>
            <a:r>
              <a:rPr lang="en-U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&amp;</a:t>
            </a: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CFO</a:t>
            </a:r>
          </a:p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ČLAN IZVRŠNOG ODBORA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9E28067A-14C8-40E1-B683-06F6C956FF2C}"/>
              </a:ext>
            </a:extLst>
          </p:cNvPr>
          <p:cNvSpPr txBox="1"/>
          <p:nvPr/>
        </p:nvSpPr>
        <p:spPr>
          <a:xfrm>
            <a:off x="8790415" y="6848104"/>
            <a:ext cx="1705352" cy="3649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finansijskog planiranja i kontrole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44BD45D3-592C-4E80-A732-85496178911D}"/>
              </a:ext>
            </a:extLst>
          </p:cNvPr>
          <p:cNvSpPr txBox="1"/>
          <p:nvPr/>
        </p:nvSpPr>
        <p:spPr>
          <a:xfrm>
            <a:off x="8776499" y="3374775"/>
            <a:ext cx="1700156" cy="3453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upravljanja nekreditnim rizicima</a:t>
            </a:r>
            <a:endParaRPr lang="en-US" dirty="0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AE97FC81-C37F-4DAE-84B5-CEE9C8EFD9D8}"/>
              </a:ext>
            </a:extLst>
          </p:cNvPr>
          <p:cNvSpPr txBox="1"/>
          <p:nvPr/>
        </p:nvSpPr>
        <p:spPr>
          <a:xfrm>
            <a:off x="6704187" y="6788828"/>
            <a:ext cx="1706166" cy="3649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Odeljenje administracije kreditno -depozitnih poslova</a:t>
            </a:r>
            <a:endParaRPr lang="en-US" sz="900" b="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FBC862BC-CFF4-4469-B743-6ABC6C4A523F}"/>
              </a:ext>
            </a:extLst>
          </p:cNvPr>
          <p:cNvSpPr txBox="1"/>
          <p:nvPr/>
        </p:nvSpPr>
        <p:spPr>
          <a:xfrm>
            <a:off x="8783538" y="5450320"/>
            <a:ext cx="1700159" cy="3649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Odeljenje upravljanja </a:t>
            </a:r>
          </a:p>
          <a:p>
            <a:pPr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lošim plasmanima</a:t>
            </a:r>
            <a:endParaRPr lang="en-US" sz="900" b="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B939B9F-C448-4F43-89FC-5D94A461864E}"/>
              </a:ext>
            </a:extLst>
          </p:cNvPr>
          <p:cNvSpPr txBox="1"/>
          <p:nvPr/>
        </p:nvSpPr>
        <p:spPr>
          <a:xfrm>
            <a:off x="8783538" y="2947900"/>
            <a:ext cx="1698313" cy="3453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upravljanja </a:t>
            </a:r>
            <a:r>
              <a:rPr lang="sr-Latn-RS"/>
              <a:t>kreditnim rizicima </a:t>
            </a:r>
            <a:endParaRPr lang="sr-Latn-R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BBC3BAC-6A7F-4526-A3AD-D47F55A56435}"/>
              </a:ext>
            </a:extLst>
          </p:cNvPr>
          <p:cNvSpPr txBox="1"/>
          <p:nvPr/>
        </p:nvSpPr>
        <p:spPr>
          <a:xfrm>
            <a:off x="6624277" y="2413158"/>
            <a:ext cx="1800000" cy="364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SEKTOR INFORMACIONO KOMUNIKACIONIH TEHNOLOGIJA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E482889-8585-4EFC-A770-D8C8A12FCB48}"/>
              </a:ext>
            </a:extLst>
          </p:cNvPr>
          <p:cNvSpPr txBox="1"/>
          <p:nvPr/>
        </p:nvSpPr>
        <p:spPr>
          <a:xfrm>
            <a:off x="6724597" y="3381268"/>
            <a:ext cx="1694890" cy="3453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Odeljenje sistema i komunikacione podrške</a:t>
            </a:r>
            <a:endParaRPr lang="en-US" sz="900" b="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A82208D-7CCC-4F73-9D67-8A082FF85CE8}"/>
              </a:ext>
            </a:extLst>
          </p:cNvPr>
          <p:cNvSpPr txBox="1"/>
          <p:nvPr/>
        </p:nvSpPr>
        <p:spPr>
          <a:xfrm>
            <a:off x="6724597" y="2938085"/>
            <a:ext cx="1694890" cy="3649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Odeljenje razvoja i softverske podrške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2E75A6F-9B15-42A8-A9F7-9867C6D1B766}"/>
              </a:ext>
            </a:extLst>
          </p:cNvPr>
          <p:cNvSpPr txBox="1"/>
          <p:nvPr/>
        </p:nvSpPr>
        <p:spPr>
          <a:xfrm>
            <a:off x="8783537" y="6380201"/>
            <a:ext cx="1700160" cy="3649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računovodstva i izveštavanja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2510DED-6C9D-4901-9DE2-FE00E0FB61DE}"/>
              </a:ext>
            </a:extLst>
          </p:cNvPr>
          <p:cNvSpPr txBox="1"/>
          <p:nvPr/>
        </p:nvSpPr>
        <p:spPr>
          <a:xfrm>
            <a:off x="8690572" y="3809847"/>
            <a:ext cx="1800000" cy="39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SEKTOR ANALIZE KREDITNOG RIZIKA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65F3692-2903-49E5-B0BF-6C648C50A7F6}"/>
              </a:ext>
            </a:extLst>
          </p:cNvPr>
          <p:cNvSpPr txBox="1"/>
          <p:nvPr/>
        </p:nvSpPr>
        <p:spPr>
          <a:xfrm>
            <a:off x="8790415" y="4289013"/>
            <a:ext cx="1700157" cy="4864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analize kreditnog rizika velikih, srednjih i malih korporativnih klijenata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A29C386-FAFA-407B-865D-E4137261C576}"/>
              </a:ext>
            </a:extLst>
          </p:cNvPr>
          <p:cNvSpPr txBox="1"/>
          <p:nvPr/>
        </p:nvSpPr>
        <p:spPr>
          <a:xfrm>
            <a:off x="911008" y="1163329"/>
            <a:ext cx="2667000" cy="293798"/>
          </a:xfrm>
          <a:prstGeom prst="rect">
            <a:avLst/>
          </a:prstGeom>
          <a:solidFill>
            <a:srgbClr val="C1CAF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 b="1">
                <a:latin typeface="Arial Narrow" panose="020B0606020202030204" pitchFamily="34" charset="0"/>
              </a:defRPr>
            </a:lvl1pPr>
          </a:lstStyle>
          <a:p>
            <a:r>
              <a:rPr lang="sr-Latn-RS" dirty="0"/>
              <a:t>KREDITNI ODBOR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B6B19C6-AF52-40E1-95AB-81E94CC2AB12}"/>
              </a:ext>
            </a:extLst>
          </p:cNvPr>
          <p:cNvSpPr/>
          <p:nvPr/>
        </p:nvSpPr>
        <p:spPr>
          <a:xfrm>
            <a:off x="11039521" y="7152111"/>
            <a:ext cx="1487253" cy="5703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1000" b="1" dirty="0">
                <a:solidFill>
                  <a:schemeClr val="dk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Organizacione jedinice u nadležnosti člana Izvršnog odbora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B831BBBA-0EF7-449D-8A0A-745A5A71E94B}"/>
              </a:ext>
            </a:extLst>
          </p:cNvPr>
          <p:cNvSpPr txBox="1"/>
          <p:nvPr/>
        </p:nvSpPr>
        <p:spPr>
          <a:xfrm>
            <a:off x="6707640" y="6349974"/>
            <a:ext cx="1706166" cy="35515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rtlCol="0">
            <a:spAutoFit/>
          </a:bodyPr>
          <a:lstStyle>
            <a:defPPr>
              <a:defRPr lang="en-US"/>
            </a:defPPr>
            <a:lvl1pPr algn="ctr">
              <a:defRPr sz="10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1050"/>
              </a:lnSpc>
            </a:pPr>
            <a:r>
              <a:rPr lang="sr-Latn-RS" sz="900" b="0" dirty="0"/>
              <a:t>Odeljenje platnog prometa sa inostranstvom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61982D1-E140-4CFE-BA73-89B302397768}"/>
              </a:ext>
            </a:extLst>
          </p:cNvPr>
          <p:cNvSpPr txBox="1"/>
          <p:nvPr/>
        </p:nvSpPr>
        <p:spPr>
          <a:xfrm>
            <a:off x="6707640" y="6024698"/>
            <a:ext cx="1699260" cy="2239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platnog prometa u zemlji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47FE2A9-3C38-273D-BF12-7556B6282D05}"/>
              </a:ext>
            </a:extLst>
          </p:cNvPr>
          <p:cNvSpPr txBox="1"/>
          <p:nvPr/>
        </p:nvSpPr>
        <p:spPr>
          <a:xfrm>
            <a:off x="6651811" y="3811558"/>
            <a:ext cx="1800000" cy="364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dirty="0">
                <a:latin typeface="Arial Narrow" panose="020B0606020202030204" pitchFamily="34" charset="0"/>
                <a:cs typeface="Arial" panose="020B0604020202020204" pitchFamily="34" charset="0"/>
              </a:rPr>
              <a:t>SEKTOR ZA DIGITALNE KANALE i PLATNA REŠENJA</a:t>
            </a:r>
            <a:endParaRPr lang="en-US" sz="9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CC9411E-A902-856F-3A04-013F36AE8123}"/>
              </a:ext>
            </a:extLst>
          </p:cNvPr>
          <p:cNvSpPr txBox="1"/>
          <p:nvPr/>
        </p:nvSpPr>
        <p:spPr>
          <a:xfrm>
            <a:off x="2430205" y="2303256"/>
            <a:ext cx="1800000" cy="50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dirty="0">
                <a:latin typeface="Arial Narrow" panose="020B0606020202030204" pitchFamily="34" charset="0"/>
                <a:cs typeface="Arial" panose="020B0604020202020204" pitchFamily="34" charset="0"/>
              </a:rPr>
              <a:t>SEKTOR ZA UPRAVLJANJE PRODAJOM FIZIČKIM LICIMA, MIKRO I AGRO KLIJENTIMA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A924F2-76F3-E934-F539-A348BE6F68B4}"/>
              </a:ext>
            </a:extLst>
          </p:cNvPr>
          <p:cNvSpPr txBox="1"/>
          <p:nvPr/>
        </p:nvSpPr>
        <p:spPr>
          <a:xfrm>
            <a:off x="4605645" y="2874498"/>
            <a:ext cx="1694890" cy="3649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Odeljenje za rad sa velikim korporativnim klijentima</a:t>
            </a:r>
            <a:endParaRPr lang="en-US" sz="900" b="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B21D389-4D0B-199C-3683-6FD6B1D53BF8}"/>
              </a:ext>
            </a:extLst>
          </p:cNvPr>
          <p:cNvSpPr txBox="1"/>
          <p:nvPr/>
        </p:nvSpPr>
        <p:spPr>
          <a:xfrm>
            <a:off x="4589729" y="3345228"/>
            <a:ext cx="1705385" cy="3649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Odeljenje za rad sa srednjim i malim korporativnim klijentima</a:t>
            </a:r>
            <a:endParaRPr lang="en-US" sz="900" b="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8BF346C-3211-2A1D-6BC3-047898EA3493}"/>
              </a:ext>
            </a:extLst>
          </p:cNvPr>
          <p:cNvSpPr/>
          <p:nvPr/>
        </p:nvSpPr>
        <p:spPr>
          <a:xfrm>
            <a:off x="2533936" y="2921483"/>
            <a:ext cx="1693972" cy="39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50"/>
              </a:lnSpc>
            </a:pPr>
            <a:r>
              <a:rPr lang="sr-Latn-RS" sz="900">
                <a:solidFill>
                  <a:schemeClr val="bg1"/>
                </a:solidFill>
                <a:latin typeface="Arial Narrow" panose="020B0606020202030204" pitchFamily="34" charset="0"/>
              </a:rPr>
              <a:t>Odeljenje upravljanja </a:t>
            </a:r>
            <a:r>
              <a:rPr lang="sr-Latn-RS" sz="900" dirty="0">
                <a:solidFill>
                  <a:schemeClr val="bg1"/>
                </a:solidFill>
                <a:latin typeface="Arial Narrow" panose="020B0606020202030204" pitchFamily="34" charset="0"/>
              </a:rPr>
              <a:t>prodajom za fizička lica</a:t>
            </a:r>
            <a:endParaRPr lang="sr-Latn-RS" sz="900" dirty="0">
              <a:solidFill>
                <a:schemeClr val="bg1"/>
              </a:solidFill>
              <a:highlight>
                <a:srgbClr val="FFFF00"/>
              </a:highlight>
              <a:latin typeface="Arial Narrow" panose="020B0606020202030204" pitchFamily="34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F80BB32F-1544-71CD-2A02-3319D4459988}"/>
              </a:ext>
            </a:extLst>
          </p:cNvPr>
          <p:cNvSpPr/>
          <p:nvPr/>
        </p:nvSpPr>
        <p:spPr>
          <a:xfrm>
            <a:off x="2531624" y="3394242"/>
            <a:ext cx="1685789" cy="39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50"/>
              </a:lnSpc>
            </a:pPr>
            <a:r>
              <a:rPr lang="sr-Latn-RS" sz="900" dirty="0">
                <a:solidFill>
                  <a:schemeClr val="bg1"/>
                </a:solidFill>
                <a:latin typeface="Arial Narrow" panose="020B0606020202030204" pitchFamily="34" charset="0"/>
              </a:rPr>
              <a:t>Odeljenje upravljanja </a:t>
            </a:r>
            <a:r>
              <a:rPr lang="sr-Latn-RS" sz="9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prodajom za mikro  klijente</a:t>
            </a:r>
            <a:endParaRPr lang="sr-Latn-R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109BC77E-9662-337D-B9D7-55F4347FFAB1}"/>
              </a:ext>
            </a:extLst>
          </p:cNvPr>
          <p:cNvSpPr/>
          <p:nvPr/>
        </p:nvSpPr>
        <p:spPr>
          <a:xfrm>
            <a:off x="2503257" y="5196751"/>
            <a:ext cx="1706794" cy="36000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050"/>
              </a:lnSpc>
            </a:pPr>
            <a:r>
              <a:rPr lang="sr-Latn-RS" sz="900" dirty="0">
                <a:latin typeface="Arial Narrow" panose="020B0606020202030204" pitchFamily="34" charset="0"/>
              </a:rPr>
              <a:t>Ekspoziture Banke</a:t>
            </a: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53E8D8A1-CAA4-54FD-130E-661C762F5B14}"/>
              </a:ext>
            </a:extLst>
          </p:cNvPr>
          <p:cNvSpPr/>
          <p:nvPr/>
        </p:nvSpPr>
        <p:spPr>
          <a:xfrm>
            <a:off x="2438626" y="5660920"/>
            <a:ext cx="1800000" cy="46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</a:rPr>
              <a:t>ODELJENJE ZA KONTAKT CENTAR, KORISNIČKO ISKUSTVO i PRIGOVORE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4C7F19-4BC2-07C3-CF23-F6DA5064AEB0}"/>
              </a:ext>
            </a:extLst>
          </p:cNvPr>
          <p:cNvSpPr txBox="1"/>
          <p:nvPr/>
        </p:nvSpPr>
        <p:spPr>
          <a:xfrm>
            <a:off x="6727756" y="4287439"/>
            <a:ext cx="1683572" cy="4864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dirty="0">
                <a:solidFill>
                  <a:schemeClr val="bg1"/>
                </a:solidFill>
                <a:latin typeface="Arial Narrow" panose="020B0606020202030204" pitchFamily="34" charset="0"/>
              </a:rPr>
              <a:t>Odeljenje za razvoj / implementaciju i podršku platnih rešenja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F5FCE1-33A5-60EF-1253-19755487C705}"/>
              </a:ext>
            </a:extLst>
          </p:cNvPr>
          <p:cNvSpPr txBox="1"/>
          <p:nvPr/>
        </p:nvSpPr>
        <p:spPr>
          <a:xfrm>
            <a:off x="6724597" y="4837596"/>
            <a:ext cx="1676664" cy="4864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>
            <a:defPPr>
              <a:defRPr lang="en-US"/>
            </a:defPPr>
            <a:lvl1pPr algn="ctr">
              <a:defRPr sz="10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1050"/>
              </a:lnSpc>
            </a:pPr>
            <a:r>
              <a:rPr lang="sr-Latn-RS" sz="900" b="0" dirty="0">
                <a:solidFill>
                  <a:schemeClr val="bg1"/>
                </a:solidFill>
                <a:cs typeface="+mn-cs"/>
              </a:rPr>
              <a:t>Odeljenje za razvoj / implementaciju i podršku funkcionisanju </a:t>
            </a:r>
            <a:r>
              <a:rPr lang="sr-Latn-RS" sz="900" b="0">
                <a:solidFill>
                  <a:schemeClr val="bg1"/>
                </a:solidFill>
                <a:cs typeface="+mn-cs"/>
              </a:rPr>
              <a:t>digitalnih kanala</a:t>
            </a:r>
            <a:endParaRPr lang="sr-Latn-RS" sz="900" b="0" dirty="0">
              <a:solidFill>
                <a:schemeClr val="bg1"/>
              </a:solidFill>
              <a:cs typeface="+mn-cs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12011A9-5EAB-8CCA-2D90-CAEF3CB6E045}"/>
              </a:ext>
            </a:extLst>
          </p:cNvPr>
          <p:cNvCxnSpPr>
            <a:cxnSpLocks/>
          </p:cNvCxnSpPr>
          <p:nvPr/>
        </p:nvCxnSpPr>
        <p:spPr>
          <a:xfrm>
            <a:off x="6329529" y="19921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0E4C1695-6515-3ACB-3A9A-88E7077AAE74}"/>
              </a:ext>
            </a:extLst>
          </p:cNvPr>
          <p:cNvSpPr txBox="1"/>
          <p:nvPr/>
        </p:nvSpPr>
        <p:spPr>
          <a:xfrm>
            <a:off x="10315576" y="8286160"/>
            <a:ext cx="21685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000" dirty="0">
                <a:solidFill>
                  <a:schemeClr val="bg1"/>
                </a:solidFill>
                <a:latin typeface="Arial Narrow" panose="020B0606020202030204" pitchFamily="34" charset="0"/>
              </a:rPr>
              <a:t>Hijerarhijska odgovornost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A83B7093-93A1-789E-3239-76171F97E8DD}"/>
              </a:ext>
            </a:extLst>
          </p:cNvPr>
          <p:cNvSpPr txBox="1"/>
          <p:nvPr/>
        </p:nvSpPr>
        <p:spPr>
          <a:xfrm>
            <a:off x="10315576" y="8694747"/>
            <a:ext cx="24860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000" dirty="0">
                <a:solidFill>
                  <a:schemeClr val="bg1"/>
                </a:solidFill>
                <a:latin typeface="Arial Narrow" panose="020B0606020202030204" pitchFamily="34" charset="0"/>
              </a:rPr>
              <a:t>Linija izveštavanja (usvajanja) Upravnog odbora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CF948A97-75DA-9A5E-4C11-95459848AA5E}"/>
              </a:ext>
            </a:extLst>
          </p:cNvPr>
          <p:cNvSpPr/>
          <p:nvPr/>
        </p:nvSpPr>
        <p:spPr>
          <a:xfrm>
            <a:off x="2448151" y="6214638"/>
            <a:ext cx="1800000" cy="5057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ODELJENJE </a:t>
            </a:r>
            <a:r>
              <a:rPr lang="sr-Latn-RS" sz="900" b="1">
                <a:latin typeface="Arial Narrow" panose="020B0606020202030204" pitchFamily="34" charset="0"/>
                <a:cs typeface="Arial" panose="020B0604020202020204" pitchFamily="34" charset="0"/>
              </a:rPr>
              <a:t>ZA RAZVOJ, KONTROLU i  </a:t>
            </a: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MONITORING POSLOVANJA MREŽE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174EAE-2601-EA87-BEDD-D5C7EF8E287C}"/>
              </a:ext>
            </a:extLst>
          </p:cNvPr>
          <p:cNvSpPr txBox="1"/>
          <p:nvPr/>
        </p:nvSpPr>
        <p:spPr>
          <a:xfrm>
            <a:off x="4510060" y="3825729"/>
            <a:ext cx="1800000" cy="50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SEKTOR ZA ANALIZU  i PODRŠKU POSLOVANJU SA KORPORATIVNIM KLIJENTIMA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3A498A5-75A7-746C-E8AA-5F9CBB64C638}"/>
              </a:ext>
            </a:extLst>
          </p:cNvPr>
          <p:cNvSpPr txBox="1"/>
          <p:nvPr/>
        </p:nvSpPr>
        <p:spPr>
          <a:xfrm>
            <a:off x="4356954" y="1836101"/>
            <a:ext cx="1944000" cy="3647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CCMO</a:t>
            </a:r>
          </a:p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ČLAN IZVRŠNOG ODBORA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8A7DA4F-2D49-32D8-F459-822EBE35678A}"/>
              </a:ext>
            </a:extLst>
          </p:cNvPr>
          <p:cNvCxnSpPr>
            <a:cxnSpLocks/>
          </p:cNvCxnSpPr>
          <p:nvPr/>
        </p:nvCxnSpPr>
        <p:spPr>
          <a:xfrm>
            <a:off x="9660287" y="8430428"/>
            <a:ext cx="545854" cy="1"/>
          </a:xfrm>
          <a:prstGeom prst="line">
            <a:avLst/>
          </a:prstGeom>
          <a:ln>
            <a:solidFill>
              <a:srgbClr val="BE16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5FC23DA-627F-4573-DC69-AB15D4521551}"/>
              </a:ext>
            </a:extLst>
          </p:cNvPr>
          <p:cNvCxnSpPr/>
          <p:nvPr/>
        </p:nvCxnSpPr>
        <p:spPr>
          <a:xfrm>
            <a:off x="9640493" y="8820433"/>
            <a:ext cx="545854" cy="1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AFDDAC83-AE73-5616-662D-7BA50299DC73}"/>
              </a:ext>
            </a:extLst>
          </p:cNvPr>
          <p:cNvSpPr/>
          <p:nvPr/>
        </p:nvSpPr>
        <p:spPr>
          <a:xfrm>
            <a:off x="2510621" y="4759065"/>
            <a:ext cx="1699431" cy="36000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050"/>
              </a:lnSpc>
            </a:pPr>
            <a:r>
              <a:rPr lang="sr-Latn-RS" sz="900" dirty="0">
                <a:latin typeface="Arial Narrow" panose="020B0606020202030204" pitchFamily="34" charset="0"/>
              </a:rPr>
              <a:t>Regionalni centri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60D42FE-07B6-F26A-22D1-88BEC3B67F17}"/>
              </a:ext>
            </a:extLst>
          </p:cNvPr>
          <p:cNvSpPr txBox="1"/>
          <p:nvPr/>
        </p:nvSpPr>
        <p:spPr>
          <a:xfrm>
            <a:off x="10719884" y="1842352"/>
            <a:ext cx="1944000" cy="3647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CO</a:t>
            </a:r>
            <a:r>
              <a:rPr lang="en-U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&amp;</a:t>
            </a: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SO</a:t>
            </a:r>
          </a:p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ČLAN IZVRŠNOG ODBORA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F110624-7CCA-E0C9-0301-1E448BE522DA}"/>
              </a:ext>
            </a:extLst>
          </p:cNvPr>
          <p:cNvSpPr txBox="1"/>
          <p:nvPr/>
        </p:nvSpPr>
        <p:spPr>
          <a:xfrm>
            <a:off x="10874658" y="2350655"/>
            <a:ext cx="1800000" cy="2236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SEKTOR OPŠTIH POSLOVA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3C8E395-3023-49DD-90D9-31C2ADE625DC}"/>
              </a:ext>
            </a:extLst>
          </p:cNvPr>
          <p:cNvSpPr txBox="1"/>
          <p:nvPr/>
        </p:nvSpPr>
        <p:spPr>
          <a:xfrm>
            <a:off x="197762" y="1817051"/>
            <a:ext cx="1944000" cy="3647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CEO</a:t>
            </a:r>
          </a:p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PREDSEDNIK IZVRŠNOG ODBORA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3FA196-E012-1854-4119-E2F90E491C8E}"/>
              </a:ext>
            </a:extLst>
          </p:cNvPr>
          <p:cNvSpPr txBox="1"/>
          <p:nvPr/>
        </p:nvSpPr>
        <p:spPr>
          <a:xfrm>
            <a:off x="2286205" y="1817051"/>
            <a:ext cx="1944000" cy="3647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CRMO</a:t>
            </a:r>
          </a:p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ČLAN IZVRŠNOG ODBORA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761EFE-8FF1-C386-B72F-AB23319DA957}"/>
              </a:ext>
            </a:extLst>
          </p:cNvPr>
          <p:cNvSpPr txBox="1"/>
          <p:nvPr/>
        </p:nvSpPr>
        <p:spPr>
          <a:xfrm>
            <a:off x="10873409" y="3102946"/>
            <a:ext cx="1800000" cy="5057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ZA INFORMACIONU BEZBEDNOST i ZAŠTITU PODATAKA O LIČNOSTI (DPO)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DAA5E90F-4035-2031-EF8C-C15BDCD7000E}"/>
              </a:ext>
            </a:extLst>
          </p:cNvPr>
          <p:cNvSpPr txBox="1"/>
          <p:nvPr/>
        </p:nvSpPr>
        <p:spPr>
          <a:xfrm>
            <a:off x="8681852" y="2362367"/>
            <a:ext cx="1800000" cy="50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SEKTOR UPRAVLJANJA RIZICIMA</a:t>
            </a:r>
            <a:endParaRPr lang="en-US" dirty="0"/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0C037205-28FE-599D-8287-FE1EB4DF8710}"/>
              </a:ext>
            </a:extLst>
          </p:cNvPr>
          <p:cNvSpPr txBox="1"/>
          <p:nvPr/>
        </p:nvSpPr>
        <p:spPr>
          <a:xfrm>
            <a:off x="4347024" y="1249372"/>
            <a:ext cx="1944000" cy="360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sr-Latn-RS" sz="1000" b="1" dirty="0">
                <a:latin typeface="Arial Narrow" panose="020B0606020202030204" pitchFamily="34" charset="0"/>
                <a:cs typeface="Arial" panose="020B0604020202020204" pitchFamily="34" charset="0"/>
              </a:rPr>
              <a:t>IZVRŠNI ODBOR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55923D-88A8-622F-67EE-C4A25F796DE1}"/>
              </a:ext>
            </a:extLst>
          </p:cNvPr>
          <p:cNvSpPr txBox="1"/>
          <p:nvPr/>
        </p:nvSpPr>
        <p:spPr>
          <a:xfrm>
            <a:off x="471019" y="5520852"/>
            <a:ext cx="1701122" cy="2239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pl-PL" sz="900" dirty="0">
                <a:latin typeface="Arial Narrow" panose="020B0606020202030204" pitchFamily="34" charset="0"/>
                <a:cs typeface="Arial" panose="020B0604020202020204" pitchFamily="34" charset="0"/>
              </a:rPr>
              <a:t>Odeljenje investicionog bankarstva</a:t>
            </a:r>
            <a:endParaRPr lang="sr-Latn-RS" sz="9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E03C23-A945-E4F4-DEEC-79F99CC05D6D}"/>
              </a:ext>
            </a:extLst>
          </p:cNvPr>
          <p:cNvSpPr txBox="1"/>
          <p:nvPr/>
        </p:nvSpPr>
        <p:spPr>
          <a:xfrm>
            <a:off x="2531624" y="4331298"/>
            <a:ext cx="1699432" cy="3649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dirty="0">
                <a:solidFill>
                  <a:schemeClr val="bg1"/>
                </a:solidFill>
                <a:latin typeface="Arial Narrow" panose="020B0606020202030204" pitchFamily="34" charset="0"/>
              </a:rPr>
              <a:t>Odeljenje za alternativne kanale prodaje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3F9BFA-1D28-2805-5AAC-B0642FD1A61A}"/>
              </a:ext>
            </a:extLst>
          </p:cNvPr>
          <p:cNvSpPr txBox="1"/>
          <p:nvPr/>
        </p:nvSpPr>
        <p:spPr>
          <a:xfrm>
            <a:off x="467387" y="5810920"/>
            <a:ext cx="1701122" cy="3649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pl-PL" sz="900" dirty="0">
                <a:latin typeface="Arial Narrow" panose="020B0606020202030204" pitchFamily="34" charset="0"/>
                <a:cs typeface="Arial" panose="020B0604020202020204" pitchFamily="34" charset="0"/>
              </a:rPr>
              <a:t>Odeljenje za kastodi i depozitarne usluge</a:t>
            </a:r>
            <a:endParaRPr lang="sr-Latn-RS" sz="9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23435FF-AE17-A920-1714-F572BCDDDA10}"/>
              </a:ext>
            </a:extLst>
          </p:cNvPr>
          <p:cNvSpPr txBox="1"/>
          <p:nvPr/>
        </p:nvSpPr>
        <p:spPr>
          <a:xfrm>
            <a:off x="483362" y="7270560"/>
            <a:ext cx="1699260" cy="2239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pl-PL" sz="900" dirty="0">
                <a:latin typeface="Arial Narrow" panose="020B0606020202030204" pitchFamily="34" charset="0"/>
                <a:cs typeface="Arial" panose="020B0604020202020204" pitchFamily="34" charset="0"/>
              </a:rPr>
              <a:t>Sekretarijat</a:t>
            </a:r>
            <a:endParaRPr lang="sr-Latn-RS" sz="9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56" name="TextBox 455">
            <a:extLst>
              <a:ext uri="{FF2B5EF4-FFF2-40B4-BE49-F238E27FC236}">
                <a16:creationId xmlns:a16="http://schemas.microsoft.com/office/drawing/2014/main" id="{958F38F1-9427-B000-A338-20F05BB477F2}"/>
              </a:ext>
            </a:extLst>
          </p:cNvPr>
          <p:cNvSpPr txBox="1"/>
          <p:nvPr/>
        </p:nvSpPr>
        <p:spPr>
          <a:xfrm>
            <a:off x="6614359" y="7864740"/>
            <a:ext cx="1800000" cy="364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SEKTOR ZA UPRAVLJANJE PROJEKTIMA i PROCESIMA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62" name="Rectangle 461">
            <a:extLst>
              <a:ext uri="{FF2B5EF4-FFF2-40B4-BE49-F238E27FC236}">
                <a16:creationId xmlns:a16="http://schemas.microsoft.com/office/drawing/2014/main" id="{07B7B1C9-C451-731F-9284-180265C62E90}"/>
              </a:ext>
            </a:extLst>
          </p:cNvPr>
          <p:cNvSpPr/>
          <p:nvPr/>
        </p:nvSpPr>
        <p:spPr>
          <a:xfrm>
            <a:off x="2448151" y="6806135"/>
            <a:ext cx="1800000" cy="39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</a:rPr>
              <a:t>ODELJENJE ZA MARKETING i ODNOSE SA JAVNOŠĆU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950FD0A-98C3-9D25-FEAA-69EAFC497B37}"/>
              </a:ext>
            </a:extLst>
          </p:cNvPr>
          <p:cNvSpPr txBox="1"/>
          <p:nvPr/>
        </p:nvSpPr>
        <p:spPr>
          <a:xfrm>
            <a:off x="8790415" y="4852216"/>
            <a:ext cx="1700158" cy="506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Odeljenje analize kreditnog rizika fizičkim licima, mikro i agro klijentima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CC21B6-2EEB-91B5-A098-126D5EAAD8A0}"/>
              </a:ext>
            </a:extLst>
          </p:cNvPr>
          <p:cNvSpPr txBox="1"/>
          <p:nvPr/>
        </p:nvSpPr>
        <p:spPr>
          <a:xfrm>
            <a:off x="8690572" y="5896030"/>
            <a:ext cx="1800000" cy="364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SEKTOR RAČUNOVODSTVA I IZVEŠTAVANJA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8B56C9-46D7-1F4E-B06E-6B2F64B747A9}"/>
              </a:ext>
            </a:extLst>
          </p:cNvPr>
          <p:cNvSpPr txBox="1"/>
          <p:nvPr/>
        </p:nvSpPr>
        <p:spPr>
          <a:xfrm>
            <a:off x="10863884" y="3684951"/>
            <a:ext cx="1800000" cy="364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ZA SPREČAVANJE PREVARNIH RADNJI</a:t>
            </a: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FF7E3EE3-7967-63C3-5469-A544089743A7}"/>
              </a:ext>
            </a:extLst>
          </p:cNvPr>
          <p:cNvSpPr txBox="1"/>
          <p:nvPr/>
        </p:nvSpPr>
        <p:spPr>
          <a:xfrm>
            <a:off x="2520808" y="3868458"/>
            <a:ext cx="1696606" cy="3649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Odeljenje upravljanja prodajom za agro klijente</a:t>
            </a: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7B4BAE8D-81F0-051F-E958-54E20CBF729C}"/>
              </a:ext>
            </a:extLst>
          </p:cNvPr>
          <p:cNvSpPr txBox="1"/>
          <p:nvPr/>
        </p:nvSpPr>
        <p:spPr>
          <a:xfrm>
            <a:off x="10864545" y="2663826"/>
            <a:ext cx="1800000" cy="364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ZA FIZIČKU BEZBEDNOST</a:t>
            </a:r>
          </a:p>
        </p:txBody>
      </p:sp>
      <p:cxnSp>
        <p:nvCxnSpPr>
          <p:cNvPr id="476" name="Straight Connector 475">
            <a:extLst>
              <a:ext uri="{FF2B5EF4-FFF2-40B4-BE49-F238E27FC236}">
                <a16:creationId xmlns:a16="http://schemas.microsoft.com/office/drawing/2014/main" id="{0710EC23-2A6E-44C2-F17D-C33462E278B3}"/>
              </a:ext>
            </a:extLst>
          </p:cNvPr>
          <p:cNvCxnSpPr/>
          <p:nvPr/>
        </p:nvCxnSpPr>
        <p:spPr>
          <a:xfrm>
            <a:off x="2286205" y="2191291"/>
            <a:ext cx="0" cy="4759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Straight Connector 477">
            <a:extLst>
              <a:ext uri="{FF2B5EF4-FFF2-40B4-BE49-F238E27FC236}">
                <a16:creationId xmlns:a16="http://schemas.microsoft.com/office/drawing/2014/main" id="{5A09093A-FEB3-6E5F-9FAA-23C5F7260052}"/>
              </a:ext>
            </a:extLst>
          </p:cNvPr>
          <p:cNvCxnSpPr>
            <a:endCxn id="62" idx="1"/>
          </p:cNvCxnSpPr>
          <p:nvPr/>
        </p:nvCxnSpPr>
        <p:spPr>
          <a:xfrm>
            <a:off x="2286205" y="2555256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9" name="Straight Connector 478">
            <a:extLst>
              <a:ext uri="{FF2B5EF4-FFF2-40B4-BE49-F238E27FC236}">
                <a16:creationId xmlns:a16="http://schemas.microsoft.com/office/drawing/2014/main" id="{E6192BE0-D2A2-99AD-53F4-44DD3B7D94AF}"/>
              </a:ext>
            </a:extLst>
          </p:cNvPr>
          <p:cNvCxnSpPr/>
          <p:nvPr/>
        </p:nvCxnSpPr>
        <p:spPr>
          <a:xfrm>
            <a:off x="2286205" y="5950560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0951EE2-1219-4C1E-B978-795D531DFF49}"/>
              </a:ext>
            </a:extLst>
          </p:cNvPr>
          <p:cNvCxnSpPr/>
          <p:nvPr/>
        </p:nvCxnSpPr>
        <p:spPr>
          <a:xfrm>
            <a:off x="2282210" y="6962955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DD95C8A-1F47-F8D1-93B7-F796E333ED20}"/>
              </a:ext>
            </a:extLst>
          </p:cNvPr>
          <p:cNvCxnSpPr/>
          <p:nvPr/>
        </p:nvCxnSpPr>
        <p:spPr>
          <a:xfrm>
            <a:off x="4356954" y="2211926"/>
            <a:ext cx="0" cy="1905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94C499C-8E50-1367-E180-484F5D4687B1}"/>
              </a:ext>
            </a:extLst>
          </p:cNvPr>
          <p:cNvCxnSpPr/>
          <p:nvPr/>
        </p:nvCxnSpPr>
        <p:spPr>
          <a:xfrm>
            <a:off x="4362655" y="2583831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B88395B-2777-2F17-6935-421A18380FAB}"/>
              </a:ext>
            </a:extLst>
          </p:cNvPr>
          <p:cNvCxnSpPr/>
          <p:nvPr/>
        </p:nvCxnSpPr>
        <p:spPr>
          <a:xfrm>
            <a:off x="4362655" y="4117356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ED8C593-6A08-2255-9106-58836CDA7170}"/>
              </a:ext>
            </a:extLst>
          </p:cNvPr>
          <p:cNvCxnSpPr>
            <a:endCxn id="49" idx="1"/>
          </p:cNvCxnSpPr>
          <p:nvPr/>
        </p:nvCxnSpPr>
        <p:spPr>
          <a:xfrm>
            <a:off x="6490138" y="2595516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8A640D2-3BBD-1EBF-B488-6A883A2D24E3}"/>
              </a:ext>
            </a:extLst>
          </p:cNvPr>
          <p:cNvCxnSpPr/>
          <p:nvPr/>
        </p:nvCxnSpPr>
        <p:spPr>
          <a:xfrm>
            <a:off x="6487070" y="3997323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C073C7F-A549-C72E-A326-862AF79904AE}"/>
              </a:ext>
            </a:extLst>
          </p:cNvPr>
          <p:cNvCxnSpPr/>
          <p:nvPr/>
        </p:nvCxnSpPr>
        <p:spPr>
          <a:xfrm>
            <a:off x="6488939" y="5730467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0939662-DAB5-92DE-CB8E-85782A0D62B5}"/>
              </a:ext>
            </a:extLst>
          </p:cNvPr>
          <p:cNvCxnSpPr/>
          <p:nvPr/>
        </p:nvCxnSpPr>
        <p:spPr>
          <a:xfrm>
            <a:off x="8530961" y="2204957"/>
            <a:ext cx="0" cy="3928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F553A80-609D-9FE3-0601-9D0D3E20D9E8}"/>
              </a:ext>
            </a:extLst>
          </p:cNvPr>
          <p:cNvCxnSpPr/>
          <p:nvPr/>
        </p:nvCxnSpPr>
        <p:spPr>
          <a:xfrm>
            <a:off x="8538013" y="2605041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8F281A-3039-2A54-61F4-E8B4019AC98B}"/>
              </a:ext>
            </a:extLst>
          </p:cNvPr>
          <p:cNvCxnSpPr/>
          <p:nvPr/>
        </p:nvCxnSpPr>
        <p:spPr>
          <a:xfrm>
            <a:off x="8547538" y="4014741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59593B9-3E16-2B9A-5874-CEF4951B88C0}"/>
              </a:ext>
            </a:extLst>
          </p:cNvPr>
          <p:cNvCxnSpPr/>
          <p:nvPr/>
        </p:nvCxnSpPr>
        <p:spPr>
          <a:xfrm>
            <a:off x="8538013" y="6138816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7679FB1-0509-10A1-240C-E3267D5DFAD1}"/>
              </a:ext>
            </a:extLst>
          </p:cNvPr>
          <p:cNvCxnSpPr/>
          <p:nvPr/>
        </p:nvCxnSpPr>
        <p:spPr>
          <a:xfrm>
            <a:off x="10717006" y="2221451"/>
            <a:ext cx="0" cy="2190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D9E71A07-ADE1-0051-44FC-5B264D6B6CF1}"/>
              </a:ext>
            </a:extLst>
          </p:cNvPr>
          <p:cNvCxnSpPr/>
          <p:nvPr/>
        </p:nvCxnSpPr>
        <p:spPr>
          <a:xfrm>
            <a:off x="10721013" y="2462480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CF1A702A-74E1-7FA6-971C-C62040DBED32}"/>
              </a:ext>
            </a:extLst>
          </p:cNvPr>
          <p:cNvCxnSpPr/>
          <p:nvPr/>
        </p:nvCxnSpPr>
        <p:spPr>
          <a:xfrm>
            <a:off x="10717006" y="2848622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0580BFFC-0D52-4BA0-0F3E-1305D8B3C8EA}"/>
              </a:ext>
            </a:extLst>
          </p:cNvPr>
          <p:cNvCxnSpPr/>
          <p:nvPr/>
        </p:nvCxnSpPr>
        <p:spPr>
          <a:xfrm>
            <a:off x="10729409" y="3381268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0D5DD0F-0F21-0727-0A18-A5C1C775E950}"/>
              </a:ext>
            </a:extLst>
          </p:cNvPr>
          <p:cNvCxnSpPr/>
          <p:nvPr/>
        </p:nvCxnSpPr>
        <p:spPr>
          <a:xfrm>
            <a:off x="10717651" y="3889852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5A6E0D30-A3DA-87DA-8891-5F8A996F9A26}"/>
              </a:ext>
            </a:extLst>
          </p:cNvPr>
          <p:cNvCxnSpPr/>
          <p:nvPr/>
        </p:nvCxnSpPr>
        <p:spPr>
          <a:xfrm>
            <a:off x="10722524" y="4411768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8C3CD9A8-0E98-EA57-64FB-8DC76988EFC3}"/>
              </a:ext>
            </a:extLst>
          </p:cNvPr>
          <p:cNvCxnSpPr/>
          <p:nvPr/>
        </p:nvCxnSpPr>
        <p:spPr>
          <a:xfrm>
            <a:off x="219280" y="2469531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AEA773E-96FC-D196-CCB6-E8232A92D212}"/>
              </a:ext>
            </a:extLst>
          </p:cNvPr>
          <p:cNvCxnSpPr/>
          <p:nvPr/>
        </p:nvCxnSpPr>
        <p:spPr>
          <a:xfrm>
            <a:off x="202662" y="4026897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5BE159D-A907-A52B-06AB-969A119FA537}"/>
              </a:ext>
            </a:extLst>
          </p:cNvPr>
          <p:cNvCxnSpPr/>
          <p:nvPr/>
        </p:nvCxnSpPr>
        <p:spPr>
          <a:xfrm>
            <a:off x="198852" y="6962955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C6F84B85-FCA6-F782-C581-CE337DC7885E}"/>
              </a:ext>
            </a:extLst>
          </p:cNvPr>
          <p:cNvCxnSpPr>
            <a:stCxn id="83" idx="3"/>
          </p:cNvCxnSpPr>
          <p:nvPr/>
        </p:nvCxnSpPr>
        <p:spPr>
          <a:xfrm>
            <a:off x="9443116" y="1437018"/>
            <a:ext cx="1973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DA26CAD8-B0F8-8C4C-12EB-7D9A7C556F63}"/>
              </a:ext>
            </a:extLst>
          </p:cNvPr>
          <p:cNvCxnSpPr/>
          <p:nvPr/>
        </p:nvCxnSpPr>
        <p:spPr>
          <a:xfrm>
            <a:off x="9640493" y="1437018"/>
            <a:ext cx="0" cy="389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B86654F9-8179-C56D-289A-3C2D0E38DC28}"/>
              </a:ext>
            </a:extLst>
          </p:cNvPr>
          <p:cNvCxnSpPr>
            <a:cxnSpLocks/>
          </p:cNvCxnSpPr>
          <p:nvPr/>
        </p:nvCxnSpPr>
        <p:spPr>
          <a:xfrm>
            <a:off x="3579858" y="459906"/>
            <a:ext cx="353967" cy="1427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357EA871-DACA-2613-FD9C-363C32599B1E}"/>
              </a:ext>
            </a:extLst>
          </p:cNvPr>
          <p:cNvCxnSpPr/>
          <p:nvPr/>
        </p:nvCxnSpPr>
        <p:spPr>
          <a:xfrm>
            <a:off x="3933825" y="469431"/>
            <a:ext cx="0" cy="113775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1E9676BA-10B0-36F6-C560-115BD337B31F}"/>
              </a:ext>
            </a:extLst>
          </p:cNvPr>
          <p:cNvCxnSpPr/>
          <p:nvPr/>
        </p:nvCxnSpPr>
        <p:spPr>
          <a:xfrm>
            <a:off x="3933825" y="583206"/>
            <a:ext cx="3057525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5D916406-CFF0-7457-B254-6EDA3B909200}"/>
              </a:ext>
            </a:extLst>
          </p:cNvPr>
          <p:cNvCxnSpPr/>
          <p:nvPr/>
        </p:nvCxnSpPr>
        <p:spPr>
          <a:xfrm>
            <a:off x="6991350" y="459906"/>
            <a:ext cx="0" cy="700113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B3C68060-BFD9-5B4E-6884-05B8D539B00F}"/>
              </a:ext>
            </a:extLst>
          </p:cNvPr>
          <p:cNvCxnSpPr/>
          <p:nvPr/>
        </p:nvCxnSpPr>
        <p:spPr>
          <a:xfrm>
            <a:off x="6991350" y="454233"/>
            <a:ext cx="470788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333ABCB-E5D7-A5B7-8D3C-EE3D69E82971}"/>
              </a:ext>
            </a:extLst>
          </p:cNvPr>
          <p:cNvCxnSpPr/>
          <p:nvPr/>
        </p:nvCxnSpPr>
        <p:spPr>
          <a:xfrm>
            <a:off x="6979120" y="734441"/>
            <a:ext cx="470788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2ECDD2FF-3245-6CCC-254A-05E1BAC91AFD}"/>
              </a:ext>
            </a:extLst>
          </p:cNvPr>
          <p:cNvCxnSpPr/>
          <p:nvPr/>
        </p:nvCxnSpPr>
        <p:spPr>
          <a:xfrm>
            <a:off x="6979120" y="1220797"/>
            <a:ext cx="470788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8D4162E-0C1B-CF2B-979B-E94AD237EEBA}"/>
              </a:ext>
            </a:extLst>
          </p:cNvPr>
          <p:cNvCxnSpPr/>
          <p:nvPr/>
        </p:nvCxnSpPr>
        <p:spPr>
          <a:xfrm>
            <a:off x="9660287" y="9041702"/>
            <a:ext cx="545854" cy="1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2" name="TextBox 171">
            <a:extLst>
              <a:ext uri="{FF2B5EF4-FFF2-40B4-BE49-F238E27FC236}">
                <a16:creationId xmlns:a16="http://schemas.microsoft.com/office/drawing/2014/main" id="{77B15D91-F10C-8DFE-DFDD-C8923F9979E0}"/>
              </a:ext>
            </a:extLst>
          </p:cNvPr>
          <p:cNvSpPr txBox="1"/>
          <p:nvPr/>
        </p:nvSpPr>
        <p:spPr>
          <a:xfrm>
            <a:off x="10229844" y="8917271"/>
            <a:ext cx="26077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000" dirty="0">
                <a:solidFill>
                  <a:schemeClr val="bg1"/>
                </a:solidFill>
                <a:latin typeface="Arial Narrow" panose="020B0606020202030204" pitchFamily="34" charset="0"/>
              </a:rPr>
              <a:t>   Linija izveštavanja Odbora za praćenje poslovanja </a:t>
            </a:r>
          </a:p>
        </p:txBody>
      </p:sp>
      <p:sp>
        <p:nvSpPr>
          <p:cNvPr id="173" name="Rectangle: Rounded Corners 172">
            <a:extLst>
              <a:ext uri="{FF2B5EF4-FFF2-40B4-BE49-F238E27FC236}">
                <a16:creationId xmlns:a16="http://schemas.microsoft.com/office/drawing/2014/main" id="{D5B51780-2256-2B40-F1E9-8099F928D251}"/>
              </a:ext>
            </a:extLst>
          </p:cNvPr>
          <p:cNvSpPr/>
          <p:nvPr/>
        </p:nvSpPr>
        <p:spPr>
          <a:xfrm>
            <a:off x="11039520" y="7833192"/>
            <a:ext cx="1487253" cy="41429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1000" b="1" dirty="0">
                <a:latin typeface="Arial Narrow" panose="020B0606020202030204" pitchFamily="34" charset="0"/>
                <a:cs typeface="Arial" panose="020B0604020202020204" pitchFamily="34" charset="0"/>
              </a:rPr>
              <a:t>Uže organizacione jedinice</a:t>
            </a:r>
          </a:p>
        </p:txBody>
      </p: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B41D36BA-0D3D-9458-75E4-6A1053113F96}"/>
              </a:ext>
            </a:extLst>
          </p:cNvPr>
          <p:cNvCxnSpPr/>
          <p:nvPr/>
        </p:nvCxnSpPr>
        <p:spPr>
          <a:xfrm flipH="1">
            <a:off x="3581400" y="1300510"/>
            <a:ext cx="247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B618DD0F-F9CF-DAE8-9D98-D539F0144E60}"/>
              </a:ext>
            </a:extLst>
          </p:cNvPr>
          <p:cNvCxnSpPr/>
          <p:nvPr/>
        </p:nvCxnSpPr>
        <p:spPr>
          <a:xfrm flipH="1">
            <a:off x="3588168" y="535650"/>
            <a:ext cx="247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6FAB87A8-5036-3593-7E96-EF2AF53C15A8}"/>
              </a:ext>
            </a:extLst>
          </p:cNvPr>
          <p:cNvCxnSpPr/>
          <p:nvPr/>
        </p:nvCxnSpPr>
        <p:spPr>
          <a:xfrm>
            <a:off x="3842540" y="535650"/>
            <a:ext cx="0" cy="774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BFD24B1E-6D3C-69DF-F671-790A71030C51}"/>
              </a:ext>
            </a:extLst>
          </p:cNvPr>
          <p:cNvCxnSpPr/>
          <p:nvPr/>
        </p:nvCxnSpPr>
        <p:spPr>
          <a:xfrm>
            <a:off x="3580467" y="951339"/>
            <a:ext cx="7574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19FEF83A-376D-367B-8442-66B0491A30D9}"/>
              </a:ext>
            </a:extLst>
          </p:cNvPr>
          <p:cNvCxnSpPr/>
          <p:nvPr/>
        </p:nvCxnSpPr>
        <p:spPr>
          <a:xfrm>
            <a:off x="2286205" y="6445860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5F575D56-A867-164F-3517-BD0C1870E850}"/>
              </a:ext>
            </a:extLst>
          </p:cNvPr>
          <p:cNvCxnSpPr/>
          <p:nvPr/>
        </p:nvCxnSpPr>
        <p:spPr>
          <a:xfrm>
            <a:off x="6480220" y="8055623"/>
            <a:ext cx="134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8DE50EA9-2208-57EE-BA23-B747DA972A03}"/>
              </a:ext>
            </a:extLst>
          </p:cNvPr>
          <p:cNvCxnSpPr/>
          <p:nvPr/>
        </p:nvCxnSpPr>
        <p:spPr>
          <a:xfrm>
            <a:off x="6871614" y="932289"/>
            <a:ext cx="628624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975B8077-F5CD-AF05-68D1-B8A22B3F9E4A}"/>
              </a:ext>
            </a:extLst>
          </p:cNvPr>
          <p:cNvCxnSpPr/>
          <p:nvPr/>
        </p:nvCxnSpPr>
        <p:spPr>
          <a:xfrm>
            <a:off x="6858000" y="1541889"/>
            <a:ext cx="628624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DB7451CA-7FC7-AE31-28EC-DF724D04A128}"/>
              </a:ext>
            </a:extLst>
          </p:cNvPr>
          <p:cNvCxnSpPr/>
          <p:nvPr/>
        </p:nvCxnSpPr>
        <p:spPr>
          <a:xfrm flipH="1">
            <a:off x="6308645" y="1370343"/>
            <a:ext cx="539830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EA36C641-4A1B-C097-F104-54A67C1A033A}"/>
              </a:ext>
            </a:extLst>
          </p:cNvPr>
          <p:cNvCxnSpPr/>
          <p:nvPr/>
        </p:nvCxnSpPr>
        <p:spPr>
          <a:xfrm>
            <a:off x="6267450" y="1016917"/>
            <a:ext cx="294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184C8000-9127-8390-7D80-D55F9C2A93FB}"/>
              </a:ext>
            </a:extLst>
          </p:cNvPr>
          <p:cNvCxnSpPr/>
          <p:nvPr/>
        </p:nvCxnSpPr>
        <p:spPr>
          <a:xfrm>
            <a:off x="6578707" y="95250"/>
            <a:ext cx="33063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50567FE2-5A8F-FF39-1F62-3893917129A5}"/>
              </a:ext>
            </a:extLst>
          </p:cNvPr>
          <p:cNvCxnSpPr/>
          <p:nvPr/>
        </p:nvCxnSpPr>
        <p:spPr>
          <a:xfrm>
            <a:off x="9429750" y="879789"/>
            <a:ext cx="46777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>
            <a:extLst>
              <a:ext uri="{FF2B5EF4-FFF2-40B4-BE49-F238E27FC236}">
                <a16:creationId xmlns:a16="http://schemas.microsoft.com/office/drawing/2014/main" id="{3AA0BD54-8C50-7694-F0F9-65BD72BEB013}"/>
              </a:ext>
            </a:extLst>
          </p:cNvPr>
          <p:cNvCxnSpPr/>
          <p:nvPr/>
        </p:nvCxnSpPr>
        <p:spPr>
          <a:xfrm>
            <a:off x="9897529" y="98113"/>
            <a:ext cx="0" cy="7845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Straight Connector 481">
            <a:extLst>
              <a:ext uri="{FF2B5EF4-FFF2-40B4-BE49-F238E27FC236}">
                <a16:creationId xmlns:a16="http://schemas.microsoft.com/office/drawing/2014/main" id="{032D76C3-32DF-18EE-8FCA-D3263C499341}"/>
              </a:ext>
            </a:extLst>
          </p:cNvPr>
          <p:cNvCxnSpPr/>
          <p:nvPr/>
        </p:nvCxnSpPr>
        <p:spPr>
          <a:xfrm>
            <a:off x="9429750" y="365439"/>
            <a:ext cx="46777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D625A2C4-CE50-EFE1-5A5C-BA9E8B7EF713}"/>
              </a:ext>
            </a:extLst>
          </p:cNvPr>
          <p:cNvCxnSpPr/>
          <p:nvPr/>
        </p:nvCxnSpPr>
        <p:spPr>
          <a:xfrm>
            <a:off x="3597693" y="860739"/>
            <a:ext cx="757437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E8CFC4-970A-B7F5-F5AF-DB42832224EA}"/>
              </a:ext>
            </a:extLst>
          </p:cNvPr>
          <p:cNvCxnSpPr/>
          <p:nvPr/>
        </p:nvCxnSpPr>
        <p:spPr>
          <a:xfrm>
            <a:off x="6480220" y="2191291"/>
            <a:ext cx="0" cy="5864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TextBox 450">
            <a:extLst>
              <a:ext uri="{FF2B5EF4-FFF2-40B4-BE49-F238E27FC236}">
                <a16:creationId xmlns:a16="http://schemas.microsoft.com/office/drawing/2014/main" id="{386542B9-2FD0-2684-6299-DCAAB85A6B5D}"/>
              </a:ext>
            </a:extLst>
          </p:cNvPr>
          <p:cNvSpPr txBox="1"/>
          <p:nvPr/>
        </p:nvSpPr>
        <p:spPr>
          <a:xfrm>
            <a:off x="372774" y="6688829"/>
            <a:ext cx="1800000" cy="50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SEKTOR SEKRETARIJATA, PRAVNIH POSLOVA,  LJUDSKIH </a:t>
            </a:r>
            <a:r>
              <a:rPr lang="sr-Latn-RS" sz="900" b="1">
                <a:latin typeface="Arial Narrow" panose="020B0606020202030204" pitchFamily="34" charset="0"/>
                <a:cs typeface="Arial" panose="020B0604020202020204" pitchFamily="34" charset="0"/>
              </a:rPr>
              <a:t>RESURSA i </a:t>
            </a: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ORGANIZACIJE</a:t>
            </a:r>
            <a:endParaRPr lang="en-US" sz="9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1DB795BB-43EF-7E9B-2B65-75D4712C4AB9}"/>
              </a:ext>
            </a:extLst>
          </p:cNvPr>
          <p:cNvSpPr txBox="1"/>
          <p:nvPr/>
        </p:nvSpPr>
        <p:spPr>
          <a:xfrm>
            <a:off x="479570" y="7576184"/>
            <a:ext cx="1699260" cy="2239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pl-PL" sz="900" dirty="0">
                <a:latin typeface="Arial Narrow" panose="020B0606020202030204" pitchFamily="34" charset="0"/>
                <a:cs typeface="Arial" panose="020B0604020202020204" pitchFamily="34" charset="0"/>
              </a:rPr>
              <a:t>Odeljenje za pravne poslove</a:t>
            </a:r>
            <a:endParaRPr lang="sr-Latn-RS" sz="9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4ABFD652-A07A-3F40-66AC-F6889643DFF3}"/>
              </a:ext>
            </a:extLst>
          </p:cNvPr>
          <p:cNvSpPr txBox="1"/>
          <p:nvPr/>
        </p:nvSpPr>
        <p:spPr>
          <a:xfrm>
            <a:off x="469967" y="7876974"/>
            <a:ext cx="1699260" cy="36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pl-PL" sz="900" dirty="0">
                <a:latin typeface="Arial Narrow" panose="020B0606020202030204" pitchFamily="34" charset="0"/>
                <a:cs typeface="Arial" panose="020B0604020202020204" pitchFamily="34" charset="0"/>
              </a:rPr>
              <a:t>Odeljenje ljudskih resursa i organizacije</a:t>
            </a:r>
            <a:endParaRPr lang="sr-Latn-RS" sz="9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59" name="TextBox 458">
            <a:extLst>
              <a:ext uri="{FF2B5EF4-FFF2-40B4-BE49-F238E27FC236}">
                <a16:creationId xmlns:a16="http://schemas.microsoft.com/office/drawing/2014/main" id="{0948AD16-BC87-4379-D2EC-DD7AEF20640C}"/>
              </a:ext>
            </a:extLst>
          </p:cNvPr>
          <p:cNvSpPr txBox="1"/>
          <p:nvPr/>
        </p:nvSpPr>
        <p:spPr>
          <a:xfrm>
            <a:off x="369227" y="2210025"/>
            <a:ext cx="1800000" cy="5057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ZA RAZVOJ </a:t>
            </a:r>
            <a:r>
              <a:rPr lang="sr-Latn-RS" sz="900">
                <a:latin typeface="Arial Narrow" panose="020B0606020202030204" pitchFamily="34" charset="0"/>
                <a:cs typeface="Arial" panose="020B0604020202020204" pitchFamily="34" charset="0"/>
              </a:rPr>
              <a:t>KARTIČNIH PROIZVODA i </a:t>
            </a:r>
            <a:r>
              <a:rPr lang="sr-Latn-RS" sz="900" dirty="0">
                <a:latin typeface="Arial Narrow" panose="020B0606020202030204" pitchFamily="34" charset="0"/>
                <a:cs typeface="Arial" panose="020B0604020202020204" pitchFamily="34" charset="0"/>
              </a:rPr>
              <a:t>OSIGURANJA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36B1494-C029-AF92-3B9F-7F542B74650D}"/>
              </a:ext>
            </a:extLst>
          </p:cNvPr>
          <p:cNvCxnSpPr/>
          <p:nvPr/>
        </p:nvCxnSpPr>
        <p:spPr>
          <a:xfrm>
            <a:off x="211660" y="2933810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18CE86F-31B9-19E9-CBE0-3DD0E62FFCBA}"/>
              </a:ext>
            </a:extLst>
          </p:cNvPr>
          <p:cNvSpPr txBox="1"/>
          <p:nvPr/>
        </p:nvSpPr>
        <p:spPr>
          <a:xfrm>
            <a:off x="4603260" y="4411768"/>
            <a:ext cx="1705385" cy="3649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/>
            </a:lvl1pPr>
          </a:lstStyle>
          <a:p>
            <a:pPr>
              <a:lnSpc>
                <a:spcPts val="1050"/>
              </a:lnSpc>
            </a:pPr>
            <a:r>
              <a:rPr lang="sr-Latn-RS" sz="900" b="0" dirty="0">
                <a:latin typeface="Arial Narrow" panose="020B0606020202030204" pitchFamily="34" charset="0"/>
                <a:cs typeface="Arial" panose="020B0604020202020204" pitchFamily="34" charset="0"/>
              </a:rPr>
              <a:t>Odeljenje za analizu kreditnih zahteva</a:t>
            </a:r>
            <a:endParaRPr lang="en-US" sz="900" b="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5845B7F-9665-8DEE-7E90-B17B5C2564CB}"/>
              </a:ext>
            </a:extLst>
          </p:cNvPr>
          <p:cNvSpPr txBox="1"/>
          <p:nvPr/>
        </p:nvSpPr>
        <p:spPr>
          <a:xfrm>
            <a:off x="460060" y="6241870"/>
            <a:ext cx="1699260" cy="3649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dirty="0">
                <a:latin typeface="Arial Narrow" panose="020B0606020202030204" pitchFamily="34" charset="0"/>
                <a:cs typeface="Arial" panose="020B0604020202020204" pitchFamily="34" charset="0"/>
              </a:rPr>
              <a:t>Odeljenje saradnje sa finansijskim institucijama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FFBC5939-914A-74BB-0291-F5C3E3D2FA5B}"/>
              </a:ext>
            </a:extLst>
          </p:cNvPr>
          <p:cNvSpPr txBox="1"/>
          <p:nvPr/>
        </p:nvSpPr>
        <p:spPr>
          <a:xfrm>
            <a:off x="370075" y="3907486"/>
            <a:ext cx="1762187" cy="2236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>
            <a:defPPr>
              <a:defRPr lang="en-US"/>
            </a:defPPr>
            <a:lvl1pPr algn="ctr">
              <a:lnSpc>
                <a:spcPts val="1050"/>
              </a:lnSpc>
              <a:defRPr sz="9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sr-Latn-RS" dirty="0"/>
              <a:t>ODELJENJE ZA CRM</a:t>
            </a:r>
            <a:endParaRPr lang="en-US" dirty="0"/>
          </a:p>
        </p:txBody>
      </p: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33BE1AEA-6025-C8BA-F57D-9175DC6BBBE6}"/>
              </a:ext>
            </a:extLst>
          </p:cNvPr>
          <p:cNvCxnSpPr/>
          <p:nvPr/>
        </p:nvCxnSpPr>
        <p:spPr>
          <a:xfrm flipH="1">
            <a:off x="6848475" y="932289"/>
            <a:ext cx="9525" cy="609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22823DD0-CD44-F154-CE96-BFADD6422721}"/>
              </a:ext>
            </a:extLst>
          </p:cNvPr>
          <p:cNvCxnSpPr/>
          <p:nvPr/>
        </p:nvCxnSpPr>
        <p:spPr>
          <a:xfrm>
            <a:off x="206177" y="4458107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TextBox 459">
            <a:extLst>
              <a:ext uri="{FF2B5EF4-FFF2-40B4-BE49-F238E27FC236}">
                <a16:creationId xmlns:a16="http://schemas.microsoft.com/office/drawing/2014/main" id="{8BDD49AA-DED4-458B-02C7-991DB16629AB}"/>
              </a:ext>
            </a:extLst>
          </p:cNvPr>
          <p:cNvSpPr txBox="1"/>
          <p:nvPr/>
        </p:nvSpPr>
        <p:spPr>
          <a:xfrm>
            <a:off x="373332" y="2763549"/>
            <a:ext cx="1774729" cy="364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Odeljenje za razvoj kreditnih –digitalno/tradicionalnih proizvoda</a:t>
            </a:r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7997DBE7-27A5-C297-33EC-06402ED1D16E}"/>
              </a:ext>
            </a:extLst>
          </p:cNvPr>
          <p:cNvSpPr txBox="1"/>
          <p:nvPr/>
        </p:nvSpPr>
        <p:spPr>
          <a:xfrm>
            <a:off x="387275" y="3185784"/>
            <a:ext cx="1745835" cy="6468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lang="sr-Latn-RS" sz="900" b="1" dirty="0">
                <a:latin typeface="Arial Narrow" panose="020B0606020202030204" pitchFamily="34" charset="0"/>
                <a:cs typeface="Arial" panose="020B0604020202020204" pitchFamily="34" charset="0"/>
              </a:rPr>
              <a:t>Odeljenje za razvoj transakcionih i depozitnih – digitalnih/tradicionalnih proizvoda i digitalna rešenja</a:t>
            </a:r>
          </a:p>
        </p:txBody>
      </p: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9BC2F0E6-924B-7444-3174-67C4C0170C12}"/>
              </a:ext>
            </a:extLst>
          </p:cNvPr>
          <p:cNvCxnSpPr/>
          <p:nvPr/>
        </p:nvCxnSpPr>
        <p:spPr>
          <a:xfrm>
            <a:off x="213847" y="3509206"/>
            <a:ext cx="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Straight Connector 464">
            <a:extLst>
              <a:ext uri="{FF2B5EF4-FFF2-40B4-BE49-F238E27FC236}">
                <a16:creationId xmlns:a16="http://schemas.microsoft.com/office/drawing/2014/main" id="{10BAD803-7353-A906-D932-69A28D4AE043}"/>
              </a:ext>
            </a:extLst>
          </p:cNvPr>
          <p:cNvCxnSpPr/>
          <p:nvPr/>
        </p:nvCxnSpPr>
        <p:spPr>
          <a:xfrm>
            <a:off x="197762" y="2180246"/>
            <a:ext cx="0" cy="4782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Straight Connector 465">
            <a:extLst>
              <a:ext uri="{FF2B5EF4-FFF2-40B4-BE49-F238E27FC236}">
                <a16:creationId xmlns:a16="http://schemas.microsoft.com/office/drawing/2014/main" id="{F9C5A8CE-0020-524C-47E5-3DC987FE1AA7}"/>
              </a:ext>
            </a:extLst>
          </p:cNvPr>
          <p:cNvCxnSpPr/>
          <p:nvPr/>
        </p:nvCxnSpPr>
        <p:spPr>
          <a:xfrm>
            <a:off x="9660287" y="9233096"/>
            <a:ext cx="545854" cy="1"/>
          </a:xfrm>
          <a:prstGeom prst="line">
            <a:avLst/>
          </a:prstGeom>
          <a:ln w="19050" cap="flat" cmpd="sng" algn="ctr">
            <a:solidFill>
              <a:srgbClr val="FF006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68" name="TextBox 467">
            <a:extLst>
              <a:ext uri="{FF2B5EF4-FFF2-40B4-BE49-F238E27FC236}">
                <a16:creationId xmlns:a16="http://schemas.microsoft.com/office/drawing/2014/main" id="{F7D8C011-3918-AC9D-4B12-E0B4EC4A9307}"/>
              </a:ext>
            </a:extLst>
          </p:cNvPr>
          <p:cNvSpPr txBox="1"/>
          <p:nvPr/>
        </p:nvSpPr>
        <p:spPr>
          <a:xfrm>
            <a:off x="10319636" y="9125285"/>
            <a:ext cx="194399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1000" dirty="0">
                <a:solidFill>
                  <a:schemeClr val="bg1"/>
                </a:solidFill>
                <a:latin typeface="Arial Narrow" panose="020B0606020202030204" pitchFamily="34" charset="0"/>
              </a:rPr>
              <a:t>Linija izveštavanja Izvršnog odbora</a:t>
            </a:r>
          </a:p>
        </p:txBody>
      </p:sp>
      <p:cxnSp>
        <p:nvCxnSpPr>
          <p:cNvPr id="472" name="Straight Connector 471">
            <a:extLst>
              <a:ext uri="{FF2B5EF4-FFF2-40B4-BE49-F238E27FC236}">
                <a16:creationId xmlns:a16="http://schemas.microsoft.com/office/drawing/2014/main" id="{451C308B-4F69-48A6-3D4A-8B9105C7929B}"/>
              </a:ext>
            </a:extLst>
          </p:cNvPr>
          <p:cNvCxnSpPr>
            <a:cxnSpLocks/>
            <a:stCxn id="7" idx="1"/>
          </p:cNvCxnSpPr>
          <p:nvPr/>
        </p:nvCxnSpPr>
        <p:spPr>
          <a:xfrm flipH="1" flipV="1">
            <a:off x="6317306" y="876703"/>
            <a:ext cx="1150268" cy="16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5" name="Straight Connector 474">
            <a:extLst>
              <a:ext uri="{FF2B5EF4-FFF2-40B4-BE49-F238E27FC236}">
                <a16:creationId xmlns:a16="http://schemas.microsoft.com/office/drawing/2014/main" id="{00301993-2B58-FA47-3B9E-65ECA13294F1}"/>
              </a:ext>
            </a:extLst>
          </p:cNvPr>
          <p:cNvCxnSpPr/>
          <p:nvPr/>
        </p:nvCxnSpPr>
        <p:spPr>
          <a:xfrm flipH="1">
            <a:off x="6561562" y="95250"/>
            <a:ext cx="17145" cy="9140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Straight Connector 476">
            <a:extLst>
              <a:ext uri="{FF2B5EF4-FFF2-40B4-BE49-F238E27FC236}">
                <a16:creationId xmlns:a16="http://schemas.microsoft.com/office/drawing/2014/main" id="{630105F4-7C5A-E75E-4CFB-8D856F0134B5}"/>
              </a:ext>
            </a:extLst>
          </p:cNvPr>
          <p:cNvCxnSpPr/>
          <p:nvPr/>
        </p:nvCxnSpPr>
        <p:spPr>
          <a:xfrm>
            <a:off x="3597693" y="669486"/>
            <a:ext cx="757437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0258921-4FCD-736B-C685-0D6A98F9002E}"/>
              </a:ext>
            </a:extLst>
          </p:cNvPr>
          <p:cNvCxnSpPr>
            <a:cxnSpLocks/>
          </p:cNvCxnSpPr>
          <p:nvPr/>
        </p:nvCxnSpPr>
        <p:spPr>
          <a:xfrm>
            <a:off x="9660287" y="8606179"/>
            <a:ext cx="545854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96971998-D58B-5A56-A580-ADF1242380A5}"/>
              </a:ext>
            </a:extLst>
          </p:cNvPr>
          <p:cNvSpPr txBox="1"/>
          <p:nvPr/>
        </p:nvSpPr>
        <p:spPr>
          <a:xfrm>
            <a:off x="10291873" y="8461009"/>
            <a:ext cx="174711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1000" dirty="0">
                <a:solidFill>
                  <a:schemeClr val="bg1"/>
                </a:solidFill>
                <a:latin typeface="Arial Narrow" panose="020B0606020202030204" pitchFamily="34" charset="0"/>
              </a:rPr>
              <a:t>Funkcionalna odgovornost</a:t>
            </a:r>
          </a:p>
        </p:txBody>
      </p:sp>
    </p:spTree>
    <p:extLst>
      <p:ext uri="{BB962C8B-B14F-4D97-AF65-F5344CB8AC3E}">
        <p14:creationId xmlns:p14="http://schemas.microsoft.com/office/powerpoint/2010/main" val="99535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56610394_Organization CHART_SL_V1.pptx" id="{4130754D-01A9-4B11-AFF4-0E0C09A744A9}" vid="{146BAA60-3B42-4CEE-B43B-E9BE0E9E3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40DE65C-3715-41A1-996C-103EA7902D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82A0F6-5C05-4A60-9DD8-B772877A4F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2AD4FE-5267-4953-9D66-004581AED1F0}">
  <ds:schemaRefs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</TotalTime>
  <Words>433</Words>
  <Application>Microsoft Office PowerPoint</Application>
  <PresentationFormat>A3 Paper (297x420 mm)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Celestial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Vladimir Kedža</cp:lastModifiedBy>
  <cp:revision>62</cp:revision>
  <cp:lastPrinted>2025-11-18T09:01:39Z</cp:lastPrinted>
  <dcterms:created xsi:type="dcterms:W3CDTF">2019-07-04T12:06:40Z</dcterms:created>
  <dcterms:modified xsi:type="dcterms:W3CDTF">2025-11-18T16:56:48Z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c4642fb8-5beb-403d-a95e-ae4543c9b2fe_Enabled">
    <vt:lpwstr>true</vt:lpwstr>
  </property>
  <property fmtid="{D5CDD505-2E9C-101B-9397-08002B2CF9AE}" pid="4" name="MSIP_Label_c4642fb8-5beb-403d-a95e-ae4543c9b2fe_SetDate">
    <vt:lpwstr>2025-07-01T08:20:29Z</vt:lpwstr>
  </property>
  <property fmtid="{D5CDD505-2E9C-101B-9397-08002B2CF9AE}" pid="5" name="MSIP_Label_c4642fb8-5beb-403d-a95e-ae4543c9b2fe_Method">
    <vt:lpwstr>Privileged</vt:lpwstr>
  </property>
  <property fmtid="{D5CDD505-2E9C-101B-9397-08002B2CF9AE}" pid="6" name="MSIP_Label_c4642fb8-5beb-403d-a95e-ae4543c9b2fe_Name">
    <vt:lpwstr>c4642fb8-5beb-403d-a95e-ae4543c9b2fe</vt:lpwstr>
  </property>
  <property fmtid="{D5CDD505-2E9C-101B-9397-08002B2CF9AE}" pid="7" name="MSIP_Label_c4642fb8-5beb-403d-a95e-ae4543c9b2fe_SiteId">
    <vt:lpwstr>4ed15eaf-d69d-49e4-b264-afae60149deb</vt:lpwstr>
  </property>
  <property fmtid="{D5CDD505-2E9C-101B-9397-08002B2CF9AE}" pid="8" name="MSIP_Label_c4642fb8-5beb-403d-a95e-ae4543c9b2fe_ActionId">
    <vt:lpwstr>3437fbcb-a5f9-4a46-9819-5e7a9896883c</vt:lpwstr>
  </property>
  <property fmtid="{D5CDD505-2E9C-101B-9397-08002B2CF9AE}" pid="9" name="MSIP_Label_c4642fb8-5beb-403d-a95e-ae4543c9b2fe_ContentBits">
    <vt:lpwstr>1</vt:lpwstr>
  </property>
  <property fmtid="{D5CDD505-2E9C-101B-9397-08002B2CF9AE}" pid="10" name="ClassificationContentMarkingHeaderLocations">
    <vt:lpwstr>Celestial:9</vt:lpwstr>
  </property>
  <property fmtid="{D5CDD505-2E9C-101B-9397-08002B2CF9AE}" pid="11" name="ClassificationContentMarkingHeaderText">
    <vt:lpwstr>POVERLJIVO</vt:lpwstr>
  </property>
</Properties>
</file>